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80" r:id="rId15"/>
    <p:sldId id="269" r:id="rId16"/>
    <p:sldId id="281" r:id="rId17"/>
    <p:sldId id="282" r:id="rId18"/>
    <p:sldId id="270" r:id="rId19"/>
    <p:sldId id="289" r:id="rId20"/>
    <p:sldId id="271" r:id="rId21"/>
    <p:sldId id="272" r:id="rId22"/>
    <p:sldId id="283" r:id="rId23"/>
    <p:sldId id="284" r:id="rId24"/>
    <p:sldId id="290" r:id="rId25"/>
    <p:sldId id="273" r:id="rId26"/>
    <p:sldId id="274" r:id="rId27"/>
    <p:sldId id="275" r:id="rId28"/>
    <p:sldId id="285" r:id="rId29"/>
    <p:sldId id="286" r:id="rId30"/>
    <p:sldId id="287" r:id="rId31"/>
    <p:sldId id="291" r:id="rId32"/>
    <p:sldId id="276" r:id="rId33"/>
    <p:sldId id="277" r:id="rId34"/>
    <p:sldId id="278" r:id="rId35"/>
    <p:sldId id="27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Saukila" initials="PS" lastIdx="1" clrIdx="0">
    <p:extLst>
      <p:ext uri="{19B8F6BF-5375-455C-9EA6-DF929625EA0E}">
        <p15:presenceInfo xmlns:p15="http://schemas.microsoft.com/office/powerpoint/2012/main" userId="S::saukila@un.org::532a3116-391d-4a41-b3ed-6e041ce6a8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B92E5"/>
    <a:srgbClr val="F68F28"/>
    <a:srgbClr val="4472C4"/>
    <a:srgbClr val="000000"/>
    <a:srgbClr val="6A99E1"/>
    <a:srgbClr val="FBD1A7"/>
    <a:srgbClr val="5B5B5B"/>
    <a:srgbClr val="88A5DA"/>
    <a:srgbClr val="F3AD7C"/>
    <a:srgbClr val="FFD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63982-A339-43B5-8C42-FD6147369710}" v="1" dt="2021-06-07T20:01:21.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491" autoAdjust="0"/>
  </p:normalViewPr>
  <p:slideViewPr>
    <p:cSldViewPr snapToGrid="0">
      <p:cViewPr varScale="1">
        <p:scale>
          <a:sx n="88" d="100"/>
          <a:sy n="88" d="100"/>
        </p:scale>
        <p:origin x="12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dirty="0"/>
              <a:t>The Three Lines</a:t>
            </a:r>
            <a:r>
              <a:rPr lang="en-GB" b="1" baseline="0" dirty="0"/>
              <a:t> Model</a:t>
            </a:r>
            <a:endParaRPr lang="en-GB"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First Line</c:v>
                </c:pt>
              </c:strCache>
            </c:strRef>
          </c:tx>
          <c:spPr>
            <a:solidFill>
              <a:schemeClr val="accent1"/>
            </a:solidFill>
            <a:ln>
              <a:noFill/>
            </a:ln>
            <a:effectLst/>
          </c:spPr>
          <c:invertIfNegative val="0"/>
          <c:dLbls>
            <c:dLbl>
              <c:idx val="0"/>
              <c:layout>
                <c:manualLayout>
                  <c:x val="1.041666495789612E-3"/>
                  <c:y val="0.35609345488650235"/>
                </c:manualLayout>
              </c:layout>
              <c:tx>
                <c:rich>
                  <a:bodyPr rot="0" spcFirstLastPara="1" vertOverflow="ellipsis" vert="horz" wrap="square" lIns="38100" tIns="19050" rIns="38100" bIns="19050" anchor="ctr" anchorCtr="1">
                    <a:noAutofit/>
                  </a:bodyPr>
                  <a:lstStyle/>
                  <a:p>
                    <a:pPr marL="0" indent="0">
                      <a:buFontTx/>
                      <a:buNone/>
                      <a:defRPr sz="1197" b="0" i="0" u="none" strike="noStrike" kern="1200" baseline="0">
                        <a:solidFill>
                          <a:schemeClr val="tx1">
                            <a:lumMod val="75000"/>
                            <a:lumOff val="25000"/>
                          </a:schemeClr>
                        </a:solidFill>
                        <a:latin typeface="+mn-lt"/>
                        <a:ea typeface="+mn-ea"/>
                        <a:cs typeface="+mn-cs"/>
                      </a:defRPr>
                    </a:pPr>
                    <a: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Operational managers </a:t>
                    </a:r>
                    <a:r>
                      <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e.g. Requisitioners, the Certifying Officers and the Procurement Officers</a:t>
                    </a:r>
                  </a:p>
                  <a:p>
                    <a:pPr marL="0" indent="0">
                      <a:buFontTx/>
                      <a:buNone/>
                      <a:defRPr/>
                    </a:pPr>
                    <a:endPar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indent="0">
                      <a:buFontTx/>
                      <a:buNone/>
                      <a:defRPr/>
                    </a:pPr>
                    <a: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*Own and manage risks</a:t>
                    </a:r>
                  </a:p>
                  <a:p>
                    <a:pPr marL="0" indent="0">
                      <a:buFontTx/>
                      <a:buNone/>
                      <a:defRPr/>
                    </a:pPr>
                    <a:endPar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indent="0">
                      <a:buFontTx/>
                      <a:buNone/>
                      <a:defRPr/>
                    </a:pPr>
                    <a:r>
                      <a:rPr kumimoji="0" lang="en-US" sz="11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*Monitor and correct </a:t>
                    </a:r>
                    <a:endParaRPr lang="en-US" b="1"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marL="0" indent="0">
                    <a:buFontTx/>
                    <a:buNone/>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8532295188271789"/>
                      <c:h val="0.32633891357521905"/>
                    </c:manualLayout>
                  </c15:layout>
                  <c15:showDataLabelsRange val="0"/>
                </c:ext>
                <c:ext xmlns:c16="http://schemas.microsoft.com/office/drawing/2014/chart" uri="{C3380CC4-5D6E-409C-BE32-E72D297353CC}">
                  <c16:uniqueId val="{00000005-BF46-4B30-BF22-19C7E463AE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4</c:v>
                </c:pt>
              </c:numCache>
            </c:numRef>
          </c:val>
          <c:extLst>
            <c:ext xmlns:c16="http://schemas.microsoft.com/office/drawing/2014/chart" uri="{C3380CC4-5D6E-409C-BE32-E72D297353CC}">
              <c16:uniqueId val="{00000000-BF46-4B30-BF22-19C7E463AEC8}"/>
            </c:ext>
          </c:extLst>
        </c:ser>
        <c:ser>
          <c:idx val="1"/>
          <c:order val="1"/>
          <c:tx>
            <c:strRef>
              <c:f>Sheet1!$C$1</c:f>
              <c:strCache>
                <c:ptCount val="1"/>
                <c:pt idx="0">
                  <c:v>Second Line</c:v>
                </c:pt>
              </c:strCache>
            </c:strRef>
          </c:tx>
          <c:spPr>
            <a:solidFill>
              <a:srgbClr val="F68F28"/>
            </a:solidFill>
            <a:ln>
              <a:noFill/>
            </a:ln>
            <a:effectLst/>
          </c:spPr>
          <c:invertIfNegative val="0"/>
          <c:dLbls>
            <c:dLbl>
              <c:idx val="0"/>
              <c:layout>
                <c:manualLayout>
                  <c:x val="2.0833329915792335E-3"/>
                  <c:y val="0.3329704304423016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Central management</a:t>
                    </a:r>
                  </a:p>
                  <a:p>
                    <a:pPr>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e.g. Committees on Contracts, Review Committees, Responsible Officials</a:t>
                    </a:r>
                  </a:p>
                  <a:p>
                    <a:pPr>
                      <a:defRPr/>
                    </a:pP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a:defRPr/>
                    </a:pPr>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*process custodians</a:t>
                    </a:r>
                  </a:p>
                  <a:p>
                    <a:pPr>
                      <a:defRPr/>
                    </a:pPr>
                    <a:endPar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a:defRPr/>
                    </a:pPr>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*monitoring, testing, </a:t>
                    </a:r>
                    <a:r>
                      <a:rPr kumimoji="0" lang="en-US" sz="1200" b="1" i="0" u="none" strike="noStrike" kern="1200" cap="none" spc="0" normalizeH="0" baseline="0" noProof="0" dirty="0" err="1">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analysing</a:t>
                    </a:r>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 reviewing, and reporting</a:t>
                    </a:r>
                    <a:endParaRPr lang="en-US" sz="1400" b="1" i="0" u="none" strike="noStrike" kern="1200" baseline="0" dirty="0">
                      <a:solidFill>
                        <a:schemeClr val="bg1"/>
                      </a:solidFill>
                    </a:endParaRPr>
                  </a:p>
                  <a:p>
                    <a:pPr>
                      <a:defRPr/>
                    </a:pP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810624538939544"/>
                      <c:h val="0.39253522663332874"/>
                    </c:manualLayout>
                  </c15:layout>
                  <c15:showDataLabelsRange val="0"/>
                </c:ext>
                <c:ext xmlns:c16="http://schemas.microsoft.com/office/drawing/2014/chart" uri="{C3380CC4-5D6E-409C-BE32-E72D297353CC}">
                  <c16:uniqueId val="{00000006-BF46-4B30-BF22-19C7E463AE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General</c:formatCode>
                <c:ptCount val="1"/>
                <c:pt idx="0">
                  <c:v>4.5</c:v>
                </c:pt>
              </c:numCache>
            </c:numRef>
          </c:val>
          <c:extLst>
            <c:ext xmlns:c16="http://schemas.microsoft.com/office/drawing/2014/chart" uri="{C3380CC4-5D6E-409C-BE32-E72D297353CC}">
              <c16:uniqueId val="{00000001-BF46-4B30-BF22-19C7E463AEC8}"/>
            </c:ext>
          </c:extLst>
        </c:ser>
        <c:ser>
          <c:idx val="2"/>
          <c:order val="2"/>
          <c:tx>
            <c:strRef>
              <c:f>Sheet1!$D$1</c:f>
              <c:strCache>
                <c:ptCount val="1"/>
                <c:pt idx="0">
                  <c:v>Third Line</c:v>
                </c:pt>
              </c:strCache>
            </c:strRef>
          </c:tx>
          <c:spPr>
            <a:solidFill>
              <a:schemeClr val="tx1"/>
            </a:solidFill>
            <a:ln>
              <a:noFill/>
            </a:ln>
            <a:effectLst/>
          </c:spPr>
          <c:invertIfNegative val="0"/>
          <c:dLbls>
            <c:dLbl>
              <c:idx val="0"/>
              <c:layout>
                <c:manualLayout>
                  <c:x val="-1.0416664957897696E-3"/>
                  <c:y val="0.2108813187379806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kumimoji="0" lang="en-US" sz="1200" b="1"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Independent assurance</a:t>
                    </a:r>
                  </a:p>
                  <a:p>
                    <a:pPr>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rPr>
                      <a:t>e.g. OIOS</a:t>
                    </a:r>
                  </a:p>
                  <a:p>
                    <a:pPr>
                      <a:defRPr/>
                    </a:pP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S PGothic" panose="020B0600070205080204" pitchFamily="34" charset="-128"/>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8314578688553366"/>
                      <c:h val="0.1361294407537543"/>
                    </c:manualLayout>
                  </c15:layout>
                  <c15:showDataLabelsRange val="0"/>
                </c:ext>
                <c:ext xmlns:c16="http://schemas.microsoft.com/office/drawing/2014/chart" uri="{C3380CC4-5D6E-409C-BE32-E72D297353CC}">
                  <c16:uniqueId val="{00000004-BF46-4B30-BF22-19C7E463AEC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General</c:formatCode>
                <c:ptCount val="1"/>
                <c:pt idx="0">
                  <c:v>5</c:v>
                </c:pt>
              </c:numCache>
            </c:numRef>
          </c:val>
          <c:extLst>
            <c:ext xmlns:c16="http://schemas.microsoft.com/office/drawing/2014/chart" uri="{C3380CC4-5D6E-409C-BE32-E72D297353CC}">
              <c16:uniqueId val="{00000002-BF46-4B30-BF22-19C7E463AEC8}"/>
            </c:ext>
          </c:extLst>
        </c:ser>
        <c:dLbls>
          <c:showLegendKey val="0"/>
          <c:showVal val="0"/>
          <c:showCatName val="0"/>
          <c:showSerName val="0"/>
          <c:showPercent val="0"/>
          <c:showBubbleSize val="0"/>
        </c:dLbls>
        <c:gapWidth val="0"/>
        <c:overlap val="-10"/>
        <c:axId val="546641432"/>
        <c:axId val="546643072"/>
      </c:barChart>
      <c:catAx>
        <c:axId val="546641432"/>
        <c:scaling>
          <c:orientation val="minMax"/>
        </c:scaling>
        <c:delete val="1"/>
        <c:axPos val="b"/>
        <c:numFmt formatCode="General" sourceLinked="1"/>
        <c:majorTickMark val="none"/>
        <c:minorTickMark val="none"/>
        <c:tickLblPos val="nextTo"/>
        <c:crossAx val="546643072"/>
        <c:crosses val="autoZero"/>
        <c:auto val="1"/>
        <c:lblAlgn val="ctr"/>
        <c:lblOffset val="100"/>
        <c:noMultiLvlLbl val="0"/>
      </c:catAx>
      <c:valAx>
        <c:axId val="546643072"/>
        <c:scaling>
          <c:orientation val="minMax"/>
        </c:scaling>
        <c:delete val="1"/>
        <c:axPos val="l"/>
        <c:numFmt formatCode="General" sourceLinked="1"/>
        <c:majorTickMark val="none"/>
        <c:minorTickMark val="none"/>
        <c:tickLblPos val="nextTo"/>
        <c:crossAx val="546641432"/>
        <c:crosses val="autoZero"/>
        <c:crossBetween val="between"/>
      </c:valAx>
      <c:spPr>
        <a:noFill/>
        <a:ln>
          <a:noFill/>
        </a:ln>
        <a:effectLst/>
      </c:spPr>
    </c:plotArea>
    <c:legend>
      <c:legendPos val="b"/>
      <c:layout>
        <c:manualLayout>
          <c:xMode val="edge"/>
          <c:yMode val="edge"/>
          <c:x val="1.9409117550997765E-2"/>
          <c:y val="0.95104605319983049"/>
          <c:w val="0.95076493589814026"/>
          <c:h val="3.785493002448629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8A110C-98AF-472D-BCDB-1F56FE90DA60}"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A1B16-E83A-40B3-B3B6-7BB10DC05AEF}" type="slidenum">
              <a:rPr lang="en-US" smtClean="0"/>
              <a:t>‹#›</a:t>
            </a:fld>
            <a:endParaRPr lang="en-US"/>
          </a:p>
        </p:txBody>
      </p:sp>
    </p:spTree>
    <p:extLst>
      <p:ext uri="{BB962C8B-B14F-4D97-AF65-F5344CB8AC3E}">
        <p14:creationId xmlns:p14="http://schemas.microsoft.com/office/powerpoint/2010/main" val="3121550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n.org/en/ethics/pdf/roadmap.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nitednations.sharepoint.com/sites/APP-Gatew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n.org/en/ethics/pdf/roadmap.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Welcome to the 2021 United Nations Leadership Dialogue. This annual event is an important opportunity for us to discuss topics with great meaning for our work.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topic, </a:t>
            </a:r>
            <a:r>
              <a:rPr lang="en-GB" sz="1200" i="1" kern="1200" dirty="0">
                <a:solidFill>
                  <a:schemeClr val="tx1"/>
                </a:solidFill>
                <a:effectLst/>
                <a:latin typeface="+mn-lt"/>
                <a:ea typeface="+mn-ea"/>
                <a:cs typeface="+mn-cs"/>
              </a:rPr>
              <a:t>Accountability System in the United Nations Secretariat: How do we understand and make it work?</a:t>
            </a:r>
            <a:r>
              <a:rPr lang="en-GB" sz="1200" kern="1200" dirty="0">
                <a:solidFill>
                  <a:schemeClr val="tx1"/>
                </a:solidFill>
                <a:effectLst/>
                <a:latin typeface="+mn-lt"/>
                <a:ea typeface="+mn-ea"/>
                <a:cs typeface="+mn-cs"/>
              </a:rPr>
              <a:t> reminds us of our collective commitments to the Member States as the Secretariat, to deliver on our mandates and our individual roles as staff members in honouring those commitments.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Understanding the Accountability System in the Secretariat in our day-to-day UN operations helps us to make better decisions and prioritize actions in the public interest as well as to be ready to answer for the use of the public office and public resources entrusted to us. </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2</a:t>
            </a:fld>
            <a:endParaRPr lang="en-US"/>
          </a:p>
        </p:txBody>
      </p:sp>
    </p:spTree>
    <p:extLst>
      <p:ext uri="{BB962C8B-B14F-4D97-AF65-F5344CB8AC3E}">
        <p14:creationId xmlns:p14="http://schemas.microsoft.com/office/powerpoint/2010/main" val="208360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Arial" panose="020B0604020202020204" pitchFamily="34" charset="0"/>
              </a:rPr>
              <a:t>The three lines model</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29718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In response to the increased level of risks faced by the Organization and to support the more decentralized structure brought about by the management reforms, the Organization has defined various risk management and control functions at three different levels to ensure a more effective accountability system.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The “Three Lines Model” defined by the Institute of Internal Auditors - and adopted by the Chief Executives Board (CEB) - helps organizations identify structures and processes that best assist the achievement of objectives and facilitate strong governance and risk management.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The first line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role comprises the operational managers e.g., Requisitioners, the Certifying Officers and the Procurement Officers, whose functions are owning and managing the risks they might face in implementing the activities they must undertake to achieve the results they are responsible for. They must also monitor these activities and take corrective actions to address process and control deficiencies.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The second line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role comprises central management functions, e.g., Committees on Contracts, Review Committees, the Responsible Officials that shoulder the responsibility of being “process custodians or stewards” that oversee how these functions are being performed in the different entities within the Secretariat. These functions oversee the risk and internal controls and provide support and guidance in those areas. The responsibilities of the second line role also include monitoring, testing, analysing, reviewing, and reporting on matters related to the management of risks and internal controls.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The third line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includes functions that provide independent assurances, such as those conducted by OIOS.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11</a:t>
            </a:fld>
            <a:endParaRPr lang="en-US"/>
          </a:p>
        </p:txBody>
      </p:sp>
    </p:spTree>
    <p:extLst>
      <p:ext uri="{BB962C8B-B14F-4D97-AF65-F5344CB8AC3E}">
        <p14:creationId xmlns:p14="http://schemas.microsoft.com/office/powerpoint/2010/main" val="188891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t>Michael works in a United Nations office in Country X, as the technical coordinator of a business transformation project.</a:t>
            </a:r>
          </a:p>
          <a:p>
            <a:pPr marL="0" indent="0" algn="just">
              <a:buNone/>
            </a:pPr>
            <a:r>
              <a:rPr lang="en-US" sz="1200" dirty="0"/>
              <a:t>	In his current role, he is valued for his technical expertise and is responsible for the project implementation with eight staff members under his supervision. In addition, there are twenty consultants who work for the company, Future Development Projects Incorporated (FDPI), which is providing services to the project.  FDPI is a well reputed consulting firm, whose services have been retained by the United Nations to design some of the processes that were to be re-configured in the context of the project, following the principle of “best value for money.”</a:t>
            </a:r>
          </a:p>
        </p:txBody>
      </p:sp>
      <p:sp>
        <p:nvSpPr>
          <p:cNvPr id="4" name="Slide Number Placeholder 3"/>
          <p:cNvSpPr>
            <a:spLocks noGrp="1"/>
          </p:cNvSpPr>
          <p:nvPr>
            <p:ph type="sldNum" sz="quarter" idx="5"/>
          </p:nvPr>
        </p:nvSpPr>
        <p:spPr/>
        <p:txBody>
          <a:bodyPr/>
          <a:lstStyle/>
          <a:p>
            <a:fld id="{F71A1B16-E83A-40B3-B3B6-7BB10DC05AEF}" type="slidenum">
              <a:rPr lang="en-US" smtClean="0"/>
              <a:t>12</a:t>
            </a:fld>
            <a:endParaRPr lang="en-US"/>
          </a:p>
        </p:txBody>
      </p:sp>
    </p:spTree>
    <p:extLst>
      <p:ext uri="{BB962C8B-B14F-4D97-AF65-F5344CB8AC3E}">
        <p14:creationId xmlns:p14="http://schemas.microsoft.com/office/powerpoint/2010/main" val="304594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t>As the blueprints of the business transformation begin to take shape, Michael learns that the renovation work for the UN offices in Country X are scheduled to begin in two weeks’ time. The staff are to be relocated to temporary premises. When informed about the situation, FDPI graciously offers Michael to temporarily relocate his team in FDPI’s premises at no cost to the UN. </a:t>
            </a:r>
          </a:p>
          <a:p>
            <a:pPr marL="0" indent="0" algn="just">
              <a:buNone/>
            </a:pPr>
            <a:r>
              <a:rPr lang="en-US" sz="1200" dirty="0"/>
              <a:t>	In the opinion of FDPI, the temporary relocation of Michael’s team into FDPI’s office premises is not only going to save financial resources for the United Nations in the form of rental expense, but will also increase the project’s efficiency, due to closer interaction of UN staff with the rest of FDPI’s personnel. This would help facilitate the transfer of knowledge between FDPI and the UN staff and expedite the learning process.</a:t>
            </a:r>
          </a:p>
        </p:txBody>
      </p:sp>
      <p:sp>
        <p:nvSpPr>
          <p:cNvPr id="4" name="Slide Number Placeholder 3"/>
          <p:cNvSpPr>
            <a:spLocks noGrp="1"/>
          </p:cNvSpPr>
          <p:nvPr>
            <p:ph type="sldNum" sz="quarter" idx="5"/>
          </p:nvPr>
        </p:nvSpPr>
        <p:spPr/>
        <p:txBody>
          <a:bodyPr/>
          <a:lstStyle/>
          <a:p>
            <a:fld id="{F71A1B16-E83A-40B3-B3B6-7BB10DC05AEF}" type="slidenum">
              <a:rPr lang="en-US" smtClean="0"/>
              <a:t>13</a:t>
            </a:fld>
            <a:endParaRPr lang="en-US"/>
          </a:p>
        </p:txBody>
      </p:sp>
    </p:spTree>
    <p:extLst>
      <p:ext uri="{BB962C8B-B14F-4D97-AF65-F5344CB8AC3E}">
        <p14:creationId xmlns:p14="http://schemas.microsoft.com/office/powerpoint/2010/main" val="337766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t>When asked by his staff what the working arrangement would be, Michael assured them that they would be comfortably located in a decent setting. He would take full responsibility for the essential facilities his team should have. Michael felt that the project had to be delivered on time, as he had a reputation for meeting his deadlines. He said that they should not let the renovation stand in the way of its the timely completion of the project.</a:t>
            </a:r>
            <a:endParaRPr lang="en-US" sz="1200" dirty="0"/>
          </a:p>
          <a:p>
            <a:pPr marL="0" indent="0" algn="just">
              <a:buNone/>
            </a:pPr>
            <a:r>
              <a:rPr lang="en-GB" sz="1200" dirty="0"/>
              <a:t>	Michael - convinced that this offer by FDPI is in the best interest of the UN and the project- decides to accept the offer. He and his team relocate temporarily to FDPI’s premises with the assistance of a moving company, hired by FDPI. Three months later, once the renovation is complete, the team moves back to the United Nations premises.</a:t>
            </a:r>
            <a:endParaRPr lang="en-US" sz="1200" dirty="0"/>
          </a:p>
          <a:p>
            <a:pPr marL="0" indent="0" algn="just">
              <a:buNone/>
            </a:pPr>
            <a:r>
              <a:rPr lang="en-GB" sz="1200" dirty="0"/>
              <a:t>	One year later, Michael is the subject of a UN investigation that determines that although he acted in good faith, the actions taken by him were not compatible with United Nations regulations, rules, and policies</a:t>
            </a:r>
            <a:r>
              <a:rPr lang="en-GB" sz="1100" dirty="0"/>
              <a:t>.</a:t>
            </a:r>
            <a:endParaRPr lang="en-US" sz="1100" dirty="0"/>
          </a:p>
        </p:txBody>
      </p:sp>
      <p:sp>
        <p:nvSpPr>
          <p:cNvPr id="4" name="Slide Number Placeholder 3"/>
          <p:cNvSpPr>
            <a:spLocks noGrp="1"/>
          </p:cNvSpPr>
          <p:nvPr>
            <p:ph type="sldNum" sz="quarter" idx="5"/>
          </p:nvPr>
        </p:nvSpPr>
        <p:spPr/>
        <p:txBody>
          <a:bodyPr/>
          <a:lstStyle/>
          <a:p>
            <a:fld id="{F71A1B16-E83A-40B3-B3B6-7BB10DC05AEF}" type="slidenum">
              <a:rPr lang="en-US" smtClean="0"/>
              <a:t>14</a:t>
            </a:fld>
            <a:endParaRPr lang="en-US"/>
          </a:p>
        </p:txBody>
      </p:sp>
    </p:spTree>
    <p:extLst>
      <p:ext uri="{BB962C8B-B14F-4D97-AF65-F5344CB8AC3E}">
        <p14:creationId xmlns:p14="http://schemas.microsoft.com/office/powerpoint/2010/main" val="422138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15000"/>
              </a:lnSpc>
              <a:spcBef>
                <a:spcPts val="500"/>
              </a:spcBef>
              <a:spcAft>
                <a:spcPts val="0"/>
              </a:spcAft>
            </a:pPr>
            <a:r>
              <a:rPr lang="en-GB" sz="1200" b="1" kern="0" cap="all" spc="0" dirty="0">
                <a:solidFill>
                  <a:srgbClr val="FFFFFF"/>
                </a:solidFill>
                <a:effectLst/>
                <a:latin typeface="Century Gothic" panose="020B0502020202020204" pitchFamily="34" charset="0"/>
                <a:ea typeface="Times New Roman" panose="02020603050405020304" pitchFamily="18" charset="0"/>
              </a:rPr>
              <a:t>Discussion Question</a:t>
            </a:r>
            <a:endParaRPr lang="en-US" sz="1600" b="1" kern="0" cap="all" spc="75" dirty="0">
              <a:solidFill>
                <a:srgbClr val="FFFFFF"/>
              </a:solidFill>
              <a:effectLst/>
              <a:latin typeface="Century Gothic" panose="020B0502020202020204" pitchFamily="34" charset="0"/>
            </a:endParaRPr>
          </a:p>
          <a:p>
            <a:pPr marL="0" marR="0" algn="ctr">
              <a:lnSpc>
                <a:spcPct val="115000"/>
              </a:lnSpc>
              <a:spcBef>
                <a:spcPts val="500"/>
              </a:spcBef>
              <a:spcAft>
                <a:spcPts val="0"/>
              </a:spcAft>
            </a:pPr>
            <a:r>
              <a:rPr lang="en-GB" sz="1200" b="1" kern="0" cap="all" spc="0" dirty="0">
                <a:solidFill>
                  <a:srgbClr val="FFFFFF"/>
                </a:solidFill>
                <a:effectLst/>
                <a:latin typeface="Century Gothic" panose="020B0502020202020204" pitchFamily="34" charset="0"/>
                <a:ea typeface="Times New Roman" panose="02020603050405020304" pitchFamily="18" charset="0"/>
              </a:rPr>
              <a:t>Follow Up Questions</a:t>
            </a:r>
            <a:endParaRPr lang="en-US" sz="1600" b="1" kern="0" cap="all" spc="75" dirty="0">
              <a:solidFill>
                <a:srgbClr val="FFFFFF"/>
              </a:solidFill>
              <a:effectLst/>
              <a:latin typeface="Century Gothic" panose="020B0502020202020204" pitchFamily="34" charset="0"/>
            </a:endParaRPr>
          </a:p>
          <a:p>
            <a:pPr marL="0" marR="0" algn="ctr">
              <a:lnSpc>
                <a:spcPct val="115000"/>
              </a:lnSpc>
              <a:spcBef>
                <a:spcPts val="500"/>
              </a:spcBef>
              <a:spcAft>
                <a:spcPts val="0"/>
              </a:spcAft>
            </a:pPr>
            <a:r>
              <a:rPr lang="en-GB" sz="1200" b="1" kern="0" cap="all" spc="0" dirty="0">
                <a:solidFill>
                  <a:srgbClr val="FFFFFF"/>
                </a:solidFill>
                <a:effectLst/>
                <a:latin typeface="Century Gothic" panose="020B0502020202020204" pitchFamily="34" charset="0"/>
                <a:ea typeface="Times New Roman" panose="02020603050405020304" pitchFamily="18" charset="0"/>
              </a:rPr>
              <a:t>Important Points</a:t>
            </a:r>
            <a:endParaRPr lang="en-US" sz="1600" b="1" kern="0" cap="all" spc="75" dirty="0">
              <a:solidFill>
                <a:srgbClr val="FFFFFF"/>
              </a:solidFill>
              <a:effectLst/>
              <a:latin typeface="Century Gothic" panose="020B0502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What is happening in this scenario? What are the relevant facts?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What Accountability issues can you identify in this scenario?</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What do you think about the offer made by the consulting firm?</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What do you think of the free office space?</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Would it lead to more interaction with the consulting’s firm staff?</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Would it Increase knowledge transfer?</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Can we locate UN staff wherever we decide?</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228600" marR="0">
              <a:lnSpc>
                <a:spcPct val="115000"/>
              </a:lnSpc>
              <a:spcBef>
                <a:spcPts val="500"/>
              </a:spcBef>
              <a:spcAft>
                <a:spcPts val="1200"/>
              </a:spcAft>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 your office/division’s functional areas and your responsibilities and act accordingly.</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Accepting premises and the relocation of staff on behalf of the UN at "no cost" follows a different process that involves the </a:t>
            </a:r>
            <a:r>
              <a:rPr lang="en-GB" sz="1200" u="sng"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Head of Entity and consultation with the Office of Legal Affairs.</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228600" marR="0">
              <a:lnSpc>
                <a:spcPct val="115000"/>
              </a:lnSpc>
              <a:spcBef>
                <a:spcPts val="500"/>
              </a:spcBef>
              <a:spcAft>
                <a:spcPts val="1200"/>
              </a:spcAft>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200"/>
              </a:spcAft>
            </a:pPr>
            <a:r>
              <a:rPr lang="en-GB" sz="12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Understanding your functions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Do the responsibilities of a technical coordinator of a project include securing office premises?</a:t>
            </a:r>
            <a:r>
              <a:rPr lang="en-GB" sz="1200" dirty="0">
                <a:effectLst/>
                <a:latin typeface="Century Gothic" panose="020B0502020202020204" pitchFamily="34" charset="0"/>
                <a:ea typeface="Times New Roman" panose="02020603050405020304" pitchFamily="18" charset="0"/>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What would you have done if you were Michael?</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Who is responsible for providing office premises in the office you work?</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228600" marR="0">
              <a:lnSpc>
                <a:spcPct val="115000"/>
              </a:lnSpc>
              <a:spcBef>
                <a:spcPts val="500"/>
              </a:spcBef>
              <a:spcAft>
                <a:spcPts val="1200"/>
              </a:spcAft>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 the functional areas of the office/division you work for, be familiar with their responsibilities as well as your responsibilities and act accordingly.</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Michael should have informed his supervisor, the Division of Administration, the Business Partners, or consulted the Ethics Office upon receiving the offer and let those offices handle the case or advise him.</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Michael’s responsibilities as a technical coordinator of a project did not include securing premises that would be occupied by his staff.</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200"/>
              </a:spcAft>
            </a:pPr>
            <a:endParaRPr lang="en-GB" sz="12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a:lnSpc>
                <a:spcPct val="115000"/>
              </a:lnSpc>
              <a:spcBef>
                <a:spcPts val="500"/>
              </a:spcBef>
              <a:spcAft>
                <a:spcPts val="1200"/>
              </a:spcAft>
            </a:pPr>
            <a:r>
              <a:rPr lang="en-GB" sz="12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Conflict of interest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Does accepting an offer of this nature from an office vendor represent a conflict of interest?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Are you familiar with the concept of conflict of interest?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Do you think there is conflict of interest when the premises and the relocation of staff were provided at no cost? Yes? No? Why?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Can you be impartial in supervising a contract of a company that has provided office space at no cost and has covered the relocation costs?</a:t>
            </a:r>
          </a:p>
          <a:p>
            <a:pPr marL="342900" marR="0" lvl="0" indent="-342900">
              <a:lnSpc>
                <a:spcPct val="115000"/>
              </a:lnSpc>
              <a:spcBef>
                <a:spcPts val="500"/>
              </a:spcBef>
              <a:spcAft>
                <a:spcPts val="1200"/>
              </a:spcAft>
              <a:buFont typeface="Courier New" panose="02070309020205020404" pitchFamily="49" charset="0"/>
              <a:buChar char="o"/>
            </a:pP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There is a conflict of interest at the Organizational level. A personal conflict of interest occurs when our private interests, such as outside relationships or financial assets, interfere—or appear to interfere—with the interests of the UN, making it difficult for us to fulfil UN duties impartially.  An Organizational conflict of interest occurs when outside interests or relationships interfere – or appear to interfere – with the Organizational obligations to fulfil UN duties impartially.</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200"/>
              </a:spcAft>
            </a:pPr>
            <a:r>
              <a:rPr lang="en-GB" sz="1200" b="1"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Host country agreements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Can we locate a UN office in a country wherever we want?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Do you know what a host country agreement is?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Did you know that the establishment of a UN office is governed by the principle of the “host country agreement”?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Are you familiar with the obligations that govern the UN operations as per the host country agreement that exists where your office is located?</a:t>
            </a:r>
          </a:p>
          <a:p>
            <a:pPr marL="342900" marR="0" lvl="0" indent="-342900">
              <a:lnSpc>
                <a:spcPct val="115000"/>
              </a:lnSpc>
              <a:spcBef>
                <a:spcPts val="500"/>
              </a:spcBef>
              <a:spcAft>
                <a:spcPts val="1200"/>
              </a:spcAft>
              <a:buFont typeface="Courier New" panose="02070309020205020404" pitchFamily="49" charset="0"/>
              <a:buChar char="o"/>
            </a:pP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The establishment of a United Nations’ office in a country is set by an agreement between the United Nations and the host government, establishing the rights and obligations of both -and it might also cover their </a:t>
            </a:r>
            <a:r>
              <a:rPr lang="en-GB" sz="1200" u="sng"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personnel in the country.</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1200"/>
              </a:spcAft>
              <a:buFont typeface="Courier New" panose="02070309020205020404" pitchFamily="49" charset="0"/>
              <a:buChar char="o"/>
            </a:pPr>
            <a:r>
              <a:rPr lang="en-GB" sz="1200" u="sng"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Where the office is located might be governed by such an agreement</a:t>
            </a:r>
            <a:r>
              <a:rPr lang="en-GB" sz="1200" u="sng"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a:t>
            </a:r>
            <a:endParaRPr lang="en-US" sz="1200" u="sng" dirty="0">
              <a:effectLst/>
              <a:latin typeface="Century Gothic" panose="020B0502020202020204" pitchFamily="34" charset="0"/>
              <a:ea typeface="MS PGothic"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15</a:t>
            </a:fld>
            <a:endParaRPr lang="en-US"/>
          </a:p>
        </p:txBody>
      </p:sp>
    </p:spTree>
    <p:extLst>
      <p:ext uri="{BB962C8B-B14F-4D97-AF65-F5344CB8AC3E}">
        <p14:creationId xmlns:p14="http://schemas.microsoft.com/office/powerpoint/2010/main" val="944342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The United Nations has a system of internal controls that is aimed at providing reasonable assurance regarding the achievement of its objectives with adequate resource utilization and reporting requirements.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This system also includes the mechanisms and processes that exist to protect staff members from abuse in the performance of their work and are grouped into three categories: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611505"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1)  The regulations, rules, and policies;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611505"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2)  Critical organizational management principles; and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611505"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3) Compliance mechanisms. (including those that ensure fairness in the workplace)</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611505"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Staff members are expected to be familiar with what these systems consist of and have a general knowledge of what they cover.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When confronted with a decision of this nature, staff members must ask their supervisor or other experienced colleagues in the office how to proceed. Staff members must rest assured that they will be led to the right source of information.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10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Acting in good faith, without full knowledge of the internal control system, can lead to violation of internal controls that might consume staff’s time and entangle them in a review process of questioning and in some instances, investigations. (It must be added that Michael was not recommended for disciplinary action as his decisions were found to be based on the notion of taking a decision in the best interest of the Organization, but he was served with a “letter of caution” by his/her supervisor requesting him to exercise due care in discharging his functions.)</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16</a:t>
            </a:fld>
            <a:endParaRPr lang="en-US"/>
          </a:p>
        </p:txBody>
      </p:sp>
    </p:spTree>
    <p:extLst>
      <p:ext uri="{BB962C8B-B14F-4D97-AF65-F5344CB8AC3E}">
        <p14:creationId xmlns:p14="http://schemas.microsoft.com/office/powerpoint/2010/main" val="160711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Taking a decision in the “best interest of the Organization” while not adhering to the processes, procedures, regulations, rules, and policies may take you down a wrong path.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Know the functional areas of the office you work for, be familiar with the responsibilities of your colleagues as well as your responsibilities and act accordingly.</a:t>
            </a:r>
            <a:endParaRPr lang="en-US" sz="1200"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Be familiar with the ethical standards you are expected to adhere to, including avoiding the appearance </a:t>
            </a:r>
            <a:r>
              <a:rPr lang="en-GB" sz="1200" dirty="0">
                <a:effectLst/>
                <a:latin typeface="Century Gothic" panose="020B0502020202020204" pitchFamily="34" charset="0"/>
                <a:ea typeface="MS PGothic" panose="020B0600070205080204" pitchFamily="34" charset="-128"/>
                <a:cs typeface="Arial" panose="020B0604020202020204" pitchFamily="34" charset="0"/>
              </a:rPr>
              <a:t>of acting in violation of them.</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17</a:t>
            </a:fld>
            <a:endParaRPr lang="en-US"/>
          </a:p>
        </p:txBody>
      </p:sp>
    </p:spTree>
    <p:extLst>
      <p:ext uri="{BB962C8B-B14F-4D97-AF65-F5344CB8AC3E}">
        <p14:creationId xmlns:p14="http://schemas.microsoft.com/office/powerpoint/2010/main" val="3370862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t>Maria is the </a:t>
            </a:r>
            <a:r>
              <a:rPr lang="en-GB" sz="1200" dirty="0"/>
              <a:t>Director of the Division that focuses on Trade and Services, in the Department that deals with trade and development in United Nations Headquarters. She has been working with the United Nations for 10 years and was recently promoted. Upon selection, she became responsible for preparing and implementing the programme of work and the budget of her Division. </a:t>
            </a:r>
          </a:p>
          <a:p>
            <a:pPr marL="0" indent="0" algn="just">
              <a:buNone/>
            </a:pPr>
            <a:r>
              <a:rPr lang="en-GB" sz="1200" dirty="0"/>
              <a:t>	As a professional, she analysed in detail the prior programme of work of her Division. She considered new emerging issues to be included for the current year and others that should be progressively discontinued. As a deference to her departing supervisor, she maintained most of the deliverables (outputs) the Division had been producing for years, and with which her staff felt comfortable, and added new ones.</a:t>
            </a:r>
          </a:p>
        </p:txBody>
      </p:sp>
      <p:sp>
        <p:nvSpPr>
          <p:cNvPr id="4" name="Slide Number Placeholder 3"/>
          <p:cNvSpPr>
            <a:spLocks noGrp="1"/>
          </p:cNvSpPr>
          <p:nvPr>
            <p:ph type="sldNum" sz="quarter" idx="5"/>
          </p:nvPr>
        </p:nvSpPr>
        <p:spPr/>
        <p:txBody>
          <a:bodyPr/>
          <a:lstStyle/>
          <a:p>
            <a:fld id="{F71A1B16-E83A-40B3-B3B6-7BB10DC05AEF}" type="slidenum">
              <a:rPr lang="en-US" smtClean="0"/>
              <a:t>18</a:t>
            </a:fld>
            <a:endParaRPr lang="en-US"/>
          </a:p>
        </p:txBody>
      </p:sp>
    </p:spTree>
    <p:extLst>
      <p:ext uri="{BB962C8B-B14F-4D97-AF65-F5344CB8AC3E}">
        <p14:creationId xmlns:p14="http://schemas.microsoft.com/office/powerpoint/2010/main" val="120299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t>During the first quarter, she was very happy with the work of the Division and how her 15 staff were handling the challenges presented by the additional workload. By coincidence, three of her staff retired or left the Division at the beginning of the second quarter. At the same time, the financial situation of the Organization worsened, due to significant delays in the payment of the assessments by Member States. The vacant posts were temporarily frozen. She could not rely on general temporary assistance funds either, as their utilization had been strictly limited. She still had to deliver the work programme that she had committed to.</a:t>
            </a:r>
          </a:p>
          <a:p>
            <a:pPr marL="0" indent="0" algn="just">
              <a:buNone/>
            </a:pPr>
            <a:r>
              <a:rPr lang="en-GB" sz="1200" dirty="0"/>
              <a:t>	“I used to enjoy this work," Maria thought, while sitting at her desk at 10:00 p.m. on a Tuesday night, depressed. Her staff had also started to complain about work pressure, although when she discussed the preparation of the Division’s work plan, they had all agreed to introducing new deliverables (outputs). They had also agreed to implement the additional work that implied keeping most of the traditional deliverables (outputs), as a transitional measure towards revamping the work plan of the Division.</a:t>
            </a:r>
          </a:p>
        </p:txBody>
      </p:sp>
      <p:sp>
        <p:nvSpPr>
          <p:cNvPr id="4" name="Slide Number Placeholder 3"/>
          <p:cNvSpPr>
            <a:spLocks noGrp="1"/>
          </p:cNvSpPr>
          <p:nvPr>
            <p:ph type="sldNum" sz="quarter" idx="5"/>
          </p:nvPr>
        </p:nvSpPr>
        <p:spPr/>
        <p:txBody>
          <a:bodyPr/>
          <a:lstStyle/>
          <a:p>
            <a:fld id="{F71A1B16-E83A-40B3-B3B6-7BB10DC05AEF}" type="slidenum">
              <a:rPr lang="en-US" smtClean="0"/>
              <a:t>19</a:t>
            </a:fld>
            <a:endParaRPr lang="en-US"/>
          </a:p>
        </p:txBody>
      </p:sp>
    </p:spTree>
    <p:extLst>
      <p:ext uri="{BB962C8B-B14F-4D97-AF65-F5344CB8AC3E}">
        <p14:creationId xmlns:p14="http://schemas.microsoft.com/office/powerpoint/2010/main" val="2063615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sz="1200" dirty="0"/>
              <a:t>No one had foreseen the critical financial situation. Maria smiled at her situation, "Here I am…I wanted to re-launch the Division’s work, including more updated deliverables. My proposal was well received and approved by Member States, but I might not be able to deliver even the traditional deliverables (outputs) with the current financial situation.”</a:t>
            </a:r>
          </a:p>
          <a:p>
            <a:pPr marL="0" indent="0" algn="just">
              <a:buNone/>
            </a:pPr>
            <a:r>
              <a:rPr lang="en-GB" sz="1200" dirty="0"/>
              <a:t>	On Friday, Maria had one of her weekly meetings with her staff, which had been put in place by the prior Director. Maria was not fond of these because they always seemed to drag on and little got accomplished. Maria was supposed to talk about the division’s work plan for 15 to 20 minutes, and she could envision all her staff sitting there, fidgeting in their seats, or looking at the floor. Even worse, the staff had used the prior meeting to complain about how the Division “needed more help to implement the work programme," a request she knew she could not deliver. </a:t>
            </a:r>
          </a:p>
          <a:p>
            <a:pPr marL="0" indent="0" algn="just">
              <a:buNone/>
            </a:pPr>
            <a:r>
              <a:rPr lang="en-GB" sz="1200" dirty="0"/>
              <a:t>	Maria was not looking forward to Friday’s meeting. She wondered if there were ways to discuss the real problems in the Division and produce real results, such as how to implement the Division’s work-plan within the </a:t>
            </a:r>
            <a:r>
              <a:rPr lang="en-US" sz="1200" dirty="0"/>
              <a:t>limitation imposed by the financial crisis.</a:t>
            </a:r>
          </a:p>
        </p:txBody>
      </p:sp>
      <p:sp>
        <p:nvSpPr>
          <p:cNvPr id="4" name="Slide Number Placeholder 3"/>
          <p:cNvSpPr>
            <a:spLocks noGrp="1"/>
          </p:cNvSpPr>
          <p:nvPr>
            <p:ph type="sldNum" sz="quarter" idx="5"/>
          </p:nvPr>
        </p:nvSpPr>
        <p:spPr/>
        <p:txBody>
          <a:bodyPr/>
          <a:lstStyle/>
          <a:p>
            <a:fld id="{F71A1B16-E83A-40B3-B3B6-7BB10DC05AEF}" type="slidenum">
              <a:rPr lang="en-US" smtClean="0"/>
              <a:t>20</a:t>
            </a:fld>
            <a:endParaRPr lang="en-US"/>
          </a:p>
        </p:txBody>
      </p:sp>
    </p:spTree>
    <p:extLst>
      <p:ext uri="{BB962C8B-B14F-4D97-AF65-F5344CB8AC3E}">
        <p14:creationId xmlns:p14="http://schemas.microsoft.com/office/powerpoint/2010/main" val="155098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Secretary-General has asked us to engage in discussions about important ethical issues like this, once a year. So, please participate and ask questions.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do not feel comfortable talking in front of others, please speak to me after this session.</a:t>
            </a:r>
            <a:r>
              <a:rPr lang="en-GB"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do not feel comfortable speaking to me, there are many others you can turn to such as the DMSPC/BTAD and the Ethics Office.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Another resource, published by the Ethics Office, is </a:t>
            </a:r>
            <a:r>
              <a:rPr lang="en-GB" sz="1200" i="1" u="sng" kern="1200" dirty="0">
                <a:solidFill>
                  <a:schemeClr val="tx1"/>
                </a:solidFill>
                <a:effectLst/>
                <a:latin typeface="+mn-lt"/>
                <a:ea typeface="+mn-ea"/>
                <a:cs typeface="+mn-cs"/>
                <a:hlinkClick r:id="rId3"/>
              </a:rPr>
              <a:t>The Roadmap</a:t>
            </a:r>
            <a:r>
              <a:rPr lang="en-GB" sz="1200" kern="1200" dirty="0">
                <a:solidFill>
                  <a:schemeClr val="tx1"/>
                </a:solidFill>
                <a:effectLst/>
                <a:latin typeface="+mn-lt"/>
                <a:ea typeface="+mn-ea"/>
                <a:cs typeface="+mn-cs"/>
              </a:rPr>
              <a:t>. It is a guide for those seeking assistance and is available on the Ethics Office website.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wish to review the booklet </a:t>
            </a:r>
            <a:r>
              <a:rPr lang="en-GB" sz="1200" i="1" u="sng" kern="1200" dirty="0">
                <a:solidFill>
                  <a:schemeClr val="tx1"/>
                </a:solidFill>
                <a:effectLst/>
                <a:latin typeface="+mn-lt"/>
                <a:ea typeface="+mn-ea"/>
                <a:cs typeface="+mn-cs"/>
                <a:hlinkClick r:id="rId4"/>
              </a:rPr>
              <a:t>Accountability Handbook - United Nations Secretariat</a:t>
            </a:r>
            <a:r>
              <a:rPr lang="en-GB"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3</a:t>
            </a:fld>
            <a:endParaRPr lang="en-US"/>
          </a:p>
        </p:txBody>
      </p:sp>
    </p:spTree>
    <p:extLst>
      <p:ext uri="{BB962C8B-B14F-4D97-AF65-F5344CB8AC3E}">
        <p14:creationId xmlns:p14="http://schemas.microsoft.com/office/powerpoint/2010/main" val="68348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Discussion Question</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Follow Up Questions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Important Points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is happening in this scenario? What are the relevant facts?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Do you recall the definition of accountability?</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100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“Responsible for honouring our commitments”.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100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“Achieving objectives and high-quality results”.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100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“implementing and delivering on all mandates to the Secretariat”.</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100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“in compliance with all resolutions, regulations, rules and ethical standards”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100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“truthful, objective, accurate and timely reporting on performance results”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What components of the Accountability System are involved?</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How are these issues/accountability components reflected in the scenario?</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deliverables were included in the programme budget of the Organization that was approved by a General Assembly resolution. - their implementation represents Member States’ mandates.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These results must be reported in the organizational reports that the Secretariat presents to the General Assembly at the end of the year.</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They are also part of the Senior Managers Compacts and have guided the preparation of the work plans of every individual staff member (so their achievement or not will be an important part of the senior managers’ and every individual staff member’s assessment).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work plan must be implemented in full compliance with United Nations regulations, rules, and policies (the temporary “hiring freeze” must be respected).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Decisions pertaining to this issue must be taken in compliance with the United Nations ethical standards and integrity.</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achievement of the results of the Division’s work plan might be assessed independently by the oversight bodies and must be reported to the General Assembly</a:t>
            </a: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issues would you raise in this meeting if you were Maria?</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strategy could you use to solve this issue?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process should be followed to address this problem?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Maria must be expected to show the following leadership qualities: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Maria and other managers should serve as role models that other people want to follow. (They must take responsibility for the situation and set the “tone at the top”.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Division must reformulate the work plan, develop strategies to prioritize and accomplish its objectives.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Maria should try to convince the team to embrace the reformulated work-plan and empower the team members to translate the vision into results (A participatory approach would be useful in devising the solutions.)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Division must drive for change and improvement, not accepting the status quo (e.g., insisting on implementing the new deliverables as part of the reformulated work-plan.)</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The Division must show the courage to take an unpopular stance (e.g., not requesting additional resources during financial difficulties, reformulating the work-plan according to real team capacities, postponing the implementation of deliverables rather than eliminating them, and ensuring fairness in the distribution of the workload.)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1844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Can Maria use this meeting with her staff to solve this problem?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should be discussed at this meeting?</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Will Maria require more meetings to solve the problem?</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problems can you identify with the work plan of the Division?</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Requesting additional staff is not an option in this scenario. (The Organization is facing financial constraints.)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Use the crisis to implement the expected change</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s</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Some of the deliverables (outputs) can be postponed, provided a good explanation is given to the oversight bodies and Member States, and individual work-plans are adjusted accordingly.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500"/>
              </a:spcBef>
              <a:spcAft>
                <a:spcPts val="10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steps should Maria take?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Present an honest “picture” to the staff of the workload the Division is facing and express willingness to take additional work herself (“tone at the top”).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447040" marR="0" lvl="0" indent="-228600" algn="l" defTabSz="914400" rtl="0" eaLnBrk="1" fontAlgn="auto" latinLnBrk="0" hangingPunct="1">
              <a:lnSpc>
                <a:spcPct val="115000"/>
              </a:lnSpc>
              <a:spcBef>
                <a:spcPts val="0"/>
              </a:spcBef>
              <a:spcAft>
                <a:spcPts val="0"/>
              </a:spcAft>
              <a:buClrTx/>
              <a:buSzTx/>
              <a:buFont typeface="+mj-lt"/>
              <a:buAutoNum type="arabicPeriod"/>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Devise a strategy to re-define the workload and share the challenges: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800100" marR="0" lvl="1"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Determine how the work is currently done and determine whether there are new, more effective ways to do it.</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800100" marR="0" lvl="1"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Hold discussions about workload and consider the possibilities of redistribution.</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800100" marR="0" lvl="1"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Assign tasks to staff according to their strengths.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800100" marR="0" lvl="1"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Brainstorm about systems that could be put in place to scale how the work is done: Automation? Process improvements?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startAt="3"/>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Adjust the work-plan of the Division according to the resources available.</a:t>
            </a: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447040" marR="0" lvl="0" indent="-228600" algn="l" defTabSz="914400" rtl="0" eaLnBrk="1" fontAlgn="auto" latinLnBrk="0" hangingPunct="1">
              <a:lnSpc>
                <a:spcPct val="115000"/>
              </a:lnSpc>
              <a:spcBef>
                <a:spcPts val="0"/>
              </a:spcBef>
              <a:spcAft>
                <a:spcPts val="0"/>
              </a:spcAft>
              <a:buClrTx/>
              <a:buSzTx/>
              <a:buFont typeface="+mj-lt"/>
              <a:buAutoNum type="arabicPeriod" startAt="3"/>
              <a:tabLst/>
              <a:defRPr/>
            </a:pP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startAt="3"/>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Establish clear priorities, including most of the new deliverables to initiate the Division’s transition towards the preparation of deliverables (outputs) more attuned with Member States’ needs.</a:t>
            </a: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447040" marR="0" lvl="0" indent="-228600" algn="l" defTabSz="914400" rtl="0" eaLnBrk="1" fontAlgn="auto" latinLnBrk="0" hangingPunct="1">
              <a:lnSpc>
                <a:spcPct val="115000"/>
              </a:lnSpc>
              <a:spcBef>
                <a:spcPts val="0"/>
              </a:spcBef>
              <a:spcAft>
                <a:spcPts val="0"/>
              </a:spcAft>
              <a:buClrTx/>
              <a:buSzTx/>
              <a:buFont typeface="+mj-lt"/>
              <a:buAutoNum type="arabicPeriod" startAt="3"/>
              <a:tabLst/>
              <a:defRPr/>
            </a:pP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startAt="3"/>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Once the plan has been established and embraced by the staff, she should engage constantly with the team to ensure the deliverables get implemented (e.g., monitor, give feed-back, promote open dialogue, etc.) and she should introduce a new format of the weekly meeting, if the meeting is maintained.</a:t>
            </a: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447040" marR="0" lvl="0" indent="-228600" algn="l" defTabSz="914400" rtl="0" eaLnBrk="1" fontAlgn="auto" latinLnBrk="0" hangingPunct="1">
              <a:lnSpc>
                <a:spcPct val="115000"/>
              </a:lnSpc>
              <a:spcBef>
                <a:spcPts val="0"/>
              </a:spcBef>
              <a:spcAft>
                <a:spcPts val="0"/>
              </a:spcAft>
              <a:buClrTx/>
              <a:buSzTx/>
              <a:buFont typeface="+mj-lt"/>
              <a:buAutoNum type="arabicPeriod" startAt="3"/>
              <a:tabLst>
                <a:tab pos="1371600" algn="l"/>
              </a:tabLst>
              <a:defRPr/>
            </a:pP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startAt="3"/>
              <a:tabLst>
                <a:tab pos="1371600" algn="l"/>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Share the rewards and happiness on the achievements.</a:t>
            </a:r>
            <a:endPar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1844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F71A1B16-E83A-40B3-B3B6-7BB10DC05AEF}" type="slidenum">
              <a:rPr lang="en-US" smtClean="0"/>
              <a:t>21</a:t>
            </a:fld>
            <a:endParaRPr lang="en-US"/>
          </a:p>
        </p:txBody>
      </p:sp>
    </p:spTree>
    <p:extLst>
      <p:ext uri="{BB962C8B-B14F-4D97-AF65-F5344CB8AC3E}">
        <p14:creationId xmlns:p14="http://schemas.microsoft.com/office/powerpoint/2010/main" val="235432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Honouring</a:t>
            </a: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 the Organization’s commitments, achieving objectives and high-quality results; and implementing and delivering on all mandates to the Secretariat means doing everything possible to implement the Organization’s mandates. In this scenario: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800100" marR="104140" lvl="1"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Maria delivered in the implementation of the work plan to the extent permitted by the resource constraints.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914400" marR="0" lvl="1">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800100" marR="104140" lvl="1"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Maria did not complete all the deliverable outputs she had committed the Division to implement. She postponed the implementation of some, those with the lowest priority and impact, for the following year.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914400" marR="0" lvl="1">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800100" marR="104140" lvl="1"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Moreover, she did so without asking for additional resources -- which have shifted by a hiring freeze temporarily imposed by the financial situation being faced by the Organization -- or exceptions.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While facing her difficulties and looking for a solution, Maria showed leadership qualities that led her to address the challenges successfully.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800100" marR="104140" lvl="1"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She was honest, showing integrity in recognizing the problem, and adjusted the Division’s work plan.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914400" marR="0" lvl="1">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800100" marR="104140" lvl="1"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She led by example, focusing on her staff, using a participatory approach. She understood the value of listening (e.g., leadership is about people), maintained her focus on change, and worked together with her team to achieve more.</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71A1B16-E83A-40B3-B3B6-7BB10DC05AEF}" type="slidenum">
              <a:rPr lang="en-US" smtClean="0"/>
              <a:t>22</a:t>
            </a:fld>
            <a:endParaRPr lang="en-US"/>
          </a:p>
        </p:txBody>
      </p:sp>
    </p:spTree>
    <p:extLst>
      <p:ext uri="{BB962C8B-B14F-4D97-AF65-F5344CB8AC3E}">
        <p14:creationId xmlns:p14="http://schemas.microsoft.com/office/powerpoint/2010/main" val="163573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Serve as role models that other people want to follow.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Be ready to reformulate work plans and develop strategies to accomplish objectives.</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Work with and empower others to translate visions into results.</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Drive for change and improvement.</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MS PGothic" panose="020B0600070205080204" pitchFamily="34" charset="-128"/>
                <a:cs typeface="Arial" panose="020B0604020202020204" pitchFamily="34" charset="0"/>
              </a:rPr>
              <a:t>Show the courage to take unpopular stands. </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23</a:t>
            </a:fld>
            <a:endParaRPr lang="en-US"/>
          </a:p>
        </p:txBody>
      </p:sp>
    </p:spTree>
    <p:extLst>
      <p:ext uri="{BB962C8B-B14F-4D97-AF65-F5344CB8AC3E}">
        <p14:creationId xmlns:p14="http://schemas.microsoft.com/office/powerpoint/2010/main" val="1609922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t>Sylvie is the Chief of the Africa Section in the Department responsible for social affairs, leading a team of three staff members: Mark, Wang, and Jamal. </a:t>
            </a:r>
          </a:p>
          <a:p>
            <a:pPr marL="0" indent="0" algn="just">
              <a:buNone/>
            </a:pPr>
            <a:r>
              <a:rPr lang="en-US" sz="1200" dirty="0"/>
              <a:t>	The team is working under pressure to assess political and social developments alongside the General Assembly, other intergovernmental bodies and advising senior management on policy responses.  Jamal prepares most of the briefing material to present the Africa </a:t>
            </a:r>
            <a:r>
              <a:rPr lang="en-US" sz="1200" dirty="0" err="1"/>
              <a:t>programme</a:t>
            </a:r>
            <a:r>
              <a:rPr lang="en-US" sz="1200" dirty="0"/>
              <a:t> in departmental meetings. But whenever Sylvie has gone to present their issues to senior management, she has taken Mark rather than Jamal.  Jamal has been unhappy, feeling overlooked, but he does not know how to deal with the situation. </a:t>
            </a:r>
          </a:p>
          <a:p>
            <a:pPr marL="0" indent="0" algn="just">
              <a:buNone/>
            </a:pPr>
            <a:r>
              <a:rPr lang="en-US" sz="1200" dirty="0"/>
              <a:t>	Six months after Jamal first noted the different treatment, an opportunity for a temporary promotion became available in another team in the Department. Jamal knew well their work because he had partnered with them numerous times before, and he applied. However, he learned that his job application was not successful.  The other team’s Section Chief shared with him that Sylvie had given him a bad recommendation.</a:t>
            </a:r>
          </a:p>
        </p:txBody>
      </p:sp>
      <p:sp>
        <p:nvSpPr>
          <p:cNvPr id="4" name="Slide Number Placeholder 3"/>
          <p:cNvSpPr>
            <a:spLocks noGrp="1"/>
          </p:cNvSpPr>
          <p:nvPr>
            <p:ph type="sldNum" sz="quarter" idx="5"/>
          </p:nvPr>
        </p:nvSpPr>
        <p:spPr/>
        <p:txBody>
          <a:bodyPr/>
          <a:lstStyle/>
          <a:p>
            <a:fld id="{F71A1B16-E83A-40B3-B3B6-7BB10DC05AEF}" type="slidenum">
              <a:rPr lang="en-US" smtClean="0"/>
              <a:t>24</a:t>
            </a:fld>
            <a:endParaRPr lang="en-US"/>
          </a:p>
        </p:txBody>
      </p:sp>
    </p:spTree>
    <p:extLst>
      <p:ext uri="{BB962C8B-B14F-4D97-AF65-F5344CB8AC3E}">
        <p14:creationId xmlns:p14="http://schemas.microsoft.com/office/powerpoint/2010/main" val="2842293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solidFill>
                  <a:schemeClr val="tx1">
                    <a:alpha val="60000"/>
                  </a:schemeClr>
                </a:solidFill>
              </a:rPr>
              <a:t>Upon learning this, Jamal found the courage to speak to Sylvie one-on-one about his perceptions of bias in the team and inform her of the reasons why he had wanted to move to another team.  Sylvie assured Jamal that he was a valuable part of the team and contributed a lot to the Department’s work. This was so because he was the only team member of African origin who understood the nuances of Africa and its challenges. </a:t>
            </a:r>
          </a:p>
          <a:p>
            <a:pPr marL="0" indent="0" algn="just">
              <a:buNone/>
            </a:pPr>
            <a:r>
              <a:rPr lang="en-US" sz="1200" dirty="0">
                <a:solidFill>
                  <a:schemeClr val="tx1">
                    <a:alpha val="60000"/>
                  </a:schemeClr>
                </a:solidFill>
              </a:rPr>
              <a:t>	In light of Sylvie’s confirmation of his expertise and validation of his special value to the Africa Section, Jamal further asked her why then he was not the team leader and why he was not participating in the briefings to senior management. Sylvie responded that the team leader was “just” an unimportant designation, independent of pay grade. Also, she often found Jamal’s accent in English difficult to understand, so she preferred to take Mark with her, because his “Queen’s English always commands attention.” Jamal was shocked to think that Sylvie might be stifling his career advancement, based on her subjective rating of his accent in English, and he suddenly felt that Sylvie had purposely sabotaged him.  Jamal knew Sylvie’s </a:t>
            </a:r>
            <a:r>
              <a:rPr lang="en-US" sz="1200" dirty="0" err="1">
                <a:solidFill>
                  <a:schemeClr val="tx1">
                    <a:alpha val="60000"/>
                  </a:schemeClr>
                </a:solidFill>
              </a:rPr>
              <a:t>behaviour</a:t>
            </a:r>
            <a:r>
              <a:rPr lang="en-US" sz="1200" dirty="0">
                <a:solidFill>
                  <a:schemeClr val="tx1">
                    <a:alpha val="60000"/>
                  </a:schemeClr>
                </a:solidFill>
              </a:rPr>
              <a:t> was unacceptable and not consistent with applicable United Nations regulations and rules.  He felt he could not afford to let this </a:t>
            </a:r>
            <a:r>
              <a:rPr lang="en-US" sz="1200" dirty="0" err="1">
                <a:solidFill>
                  <a:schemeClr val="tx1">
                    <a:alpha val="60000"/>
                  </a:schemeClr>
                </a:solidFill>
              </a:rPr>
              <a:t>behaviour</a:t>
            </a:r>
            <a:r>
              <a:rPr lang="en-US" sz="1200" dirty="0">
                <a:solidFill>
                  <a:schemeClr val="tx1">
                    <a:alpha val="60000"/>
                  </a:schemeClr>
                </a:solidFill>
              </a:rPr>
              <a:t> go unchallenged.</a:t>
            </a:r>
          </a:p>
        </p:txBody>
      </p:sp>
      <p:sp>
        <p:nvSpPr>
          <p:cNvPr id="4" name="Slide Number Placeholder 3"/>
          <p:cNvSpPr>
            <a:spLocks noGrp="1"/>
          </p:cNvSpPr>
          <p:nvPr>
            <p:ph type="sldNum" sz="quarter" idx="5"/>
          </p:nvPr>
        </p:nvSpPr>
        <p:spPr/>
        <p:txBody>
          <a:bodyPr/>
          <a:lstStyle/>
          <a:p>
            <a:fld id="{F71A1B16-E83A-40B3-B3B6-7BB10DC05AEF}" type="slidenum">
              <a:rPr lang="en-US" smtClean="0"/>
              <a:t>25</a:t>
            </a:fld>
            <a:endParaRPr lang="en-US"/>
          </a:p>
        </p:txBody>
      </p:sp>
    </p:spTree>
    <p:extLst>
      <p:ext uri="{BB962C8B-B14F-4D97-AF65-F5344CB8AC3E}">
        <p14:creationId xmlns:p14="http://schemas.microsoft.com/office/powerpoint/2010/main" val="3439340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15000"/>
              </a:lnSpc>
              <a:spcBef>
                <a:spcPts val="500"/>
              </a:spcBef>
              <a:spcAft>
                <a:spcPts val="0"/>
              </a:spcAft>
            </a:pPr>
            <a:r>
              <a:rPr lang="en-US" sz="1200" dirty="0">
                <a:solidFill>
                  <a:schemeClr val="tx1">
                    <a:alpha val="60000"/>
                  </a:schemeClr>
                </a:solidFill>
              </a:rPr>
              <a:t>Jamal mustered the courage to speak to his Director and raise his perception of bias, but the Director told Jamal to “lighten up” and that it was unfair to make such strong allegations of racial prejudice against his supervisor. Jamal then sought the advice of the Office of the Ombudsman and Mediation Services in the face of Sylvie’s seeming racial discrimination and alleged abuse of authority. While the Office of the Ombudsman explained that they could not get involved in formal accountability matters, they helped him evaluate his options, including a mediation between Jamal and Sylvie. After discussing the option with a colleague, Jamal declined the offer, as he felt it was undignified to enter into mediation with a person whom he considered to be a racist. While re-affirming that the choice was Jamal’s, the Office of the Ombudsman explained that ensuring accountability could occur through both formal and informal means even if the processes employed by each were quite different.  The Ombudsman’s Office </a:t>
            </a:r>
            <a:r>
              <a:rPr lang="en-US" sz="1200" dirty="0" err="1">
                <a:solidFill>
                  <a:schemeClr val="tx1">
                    <a:alpha val="60000"/>
                  </a:schemeClr>
                </a:solidFill>
              </a:rPr>
              <a:t>emphasised</a:t>
            </a:r>
            <a:r>
              <a:rPr lang="en-US" sz="1200" dirty="0">
                <a:solidFill>
                  <a:schemeClr val="tx1">
                    <a:alpha val="60000"/>
                  </a:schemeClr>
                </a:solidFill>
              </a:rPr>
              <a:t> that choosing the most appropriate path depended upon the situation and the preferences of the person making the decision. </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26</a:t>
            </a:fld>
            <a:endParaRPr lang="en-US"/>
          </a:p>
        </p:txBody>
      </p:sp>
    </p:spTree>
    <p:extLst>
      <p:ext uri="{BB962C8B-B14F-4D97-AF65-F5344CB8AC3E}">
        <p14:creationId xmlns:p14="http://schemas.microsoft.com/office/powerpoint/2010/main" val="1648787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When Jamal approached his staff representatives, they offered to help him file a formal complaint under ST/SGB/2019/8, though they alerted him to the risk of retaliation. He had second thoughts, fearing that standing up for his principles could put his career at risk. </a:t>
            </a:r>
          </a:p>
          <a:p>
            <a:pPr marL="0" indent="0">
              <a:buNone/>
            </a:pPr>
            <a:r>
              <a:rPr lang="en-US" sz="1200" dirty="0"/>
              <a:t>	Meanwhile, the mood in the team deteriorated. Jamal was increasingly withdrawn, making a point of replying only to explicit requests and not volunteering any extra information to his colleagues. Other teams and external clients soon began pointing out to Sylvie and her supervisor that the quality of the team’s work seemed to be dropping. Their submissions were often late, and factual errors were found in their coverage of African issues.</a:t>
            </a:r>
          </a:p>
        </p:txBody>
      </p:sp>
      <p:sp>
        <p:nvSpPr>
          <p:cNvPr id="4" name="Slide Number Placeholder 3"/>
          <p:cNvSpPr>
            <a:spLocks noGrp="1"/>
          </p:cNvSpPr>
          <p:nvPr>
            <p:ph type="sldNum" sz="quarter" idx="5"/>
          </p:nvPr>
        </p:nvSpPr>
        <p:spPr/>
        <p:txBody>
          <a:bodyPr/>
          <a:lstStyle/>
          <a:p>
            <a:fld id="{F71A1B16-E83A-40B3-B3B6-7BB10DC05AEF}" type="slidenum">
              <a:rPr lang="en-US" smtClean="0"/>
              <a:t>27</a:t>
            </a:fld>
            <a:endParaRPr lang="en-US"/>
          </a:p>
        </p:txBody>
      </p:sp>
    </p:spTree>
    <p:extLst>
      <p:ext uri="{BB962C8B-B14F-4D97-AF65-F5344CB8AC3E}">
        <p14:creationId xmlns:p14="http://schemas.microsoft.com/office/powerpoint/2010/main" val="388642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Discussion Question</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Follow Up Questions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ctr" defTabSz="914400" rtl="0" eaLnBrk="1" fontAlgn="auto" latinLnBrk="0" hangingPunct="1">
              <a:lnSpc>
                <a:spcPct val="115000"/>
              </a:lnSpc>
              <a:spcBef>
                <a:spcPts val="50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Important Points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is happening in this scenario? What are the relevant facts?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MS PGothic" panose="020B0600070205080204" pitchFamily="34" charset="-128"/>
                <a:cs typeface="Arial" panose="020B0604020202020204" pitchFamily="34" charset="0"/>
              </a:rPr>
              <a:t>What accountability issues are at play in the actions of the following individuals (you may refer to the “6 Components” for guidance):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Sylvie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Jamal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The Director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1"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Sylvie</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Integrity (impartiality, tolerance, respect for all persons), staff selection, quality assurance, monitoring performance, performance appraisal, conduct and discipline.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1"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Jamal</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Integrity (competence and efficiency), performance appraisal (professionalism).</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1"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The Director</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Integrity (competence), risk management (first line of defence), monitoring delegation of authority, informal system of justice</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Rewards and appraisal</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How do Sylvie’s actions not show recognition of Jamal’s contributions?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Does the UN appraisal system contain a rewards system for well-performing staff?</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measures should have been taken to recognize Jamal’s contributions?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Have Sylvie’s actions fallen short of any core values and competencies required of a manager?</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performance evaluation measures are available to address Sylvie’s actions?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Should Jamal’s performance, resulting from his withdrawal, be addressed in the context of an ePas?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Except for within-grade increments, no rewards are available for the recognition of good performing staff.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This situation notwithstanding, performance evaluations (ePas), delegation of responsibilities and authorities, and, to an extent, the staff selection system can be used to recognize good performance.</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Managers are required to display respect for diversity, integrity, professionalism, empowering others, building trust, leadership, managing performance and judgment.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Managers’ performance can be evaluated through ePas or 360 reviews.</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Staff members are required to display professionalism even when faced with stressful situations and are required to be motivated by professional rather than personal concerns. This notwithstanding, supervisors are required to be fair and equitable when addressing underperformance.</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1844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Channels for redress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options does Jamal have for addressing what he perceives to be Sylvie’s racial bias?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Was the Director’s response satisfactory? Where does the Director fall in the “Three Lines Model”? What should he have done?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Was Jamal’s response to the Ombudsman appropriate?</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formal channels can Jamal pursue within the system to hold Sylvie accountable for her racial bias?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Under the Three Lines Model, the Director would fall under the first line of defence. His role is to monitor and take corrective action by facilitating mediation between Jamal and Sylvie or advising Jamal of informal and formal processes for addressing prohibited conduct.</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While staff members are encouraged to discuss their situation with the Ombudsman and Staff Counsellors, informal resolution, including through the Ombudsman, is voluntary.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Formal reports of prohibited conduct may be addressed to the Head of Entity, with copy to OIOS or to OIOS directly.</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Recruitment decisions may be challenged before the Management Evaluation Unit. </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2860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Remedies and sanctions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remedies and protections are available to Jamal for his situation?</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Would an informal remedy (i.e., a mutually agreed mediated solution) be appropriate in the circumstances?</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Is Sylvie accountable (liable to any sanctions) for her conduct?</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What remedies are available to address Jamal’s fear of retaliation?</a:t>
            </a: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Complainants of racial bias may access different remedies depending on the specific facts of the case, such as (</a:t>
            </a:r>
            <a:r>
              <a:rPr kumimoji="0" lang="en-GB" sz="1200" b="0" i="0" u="sng" strike="noStrike" kern="1200" cap="none" spc="0" normalizeH="0" baseline="0" noProof="0" dirty="0" err="1">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i</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a fact-finding investigation to address racially hostile conduct, (ii) a negotiated solution following mediation, and/or (iii) compensation or a rescission of a recruitment decision based on racial bias through the UN Dispute Tribunal.</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If Sylvie’s actions constitute unsatisfactory or prohibited conduct, she might (</a:t>
            </a:r>
            <a:r>
              <a:rPr kumimoji="0" lang="en-GB" sz="1200" b="0" i="0" u="sng" strike="noStrike" kern="1200" cap="none" spc="0" normalizeH="0" baseline="0" noProof="0" dirty="0" err="1">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i</a:t>
            </a: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 be disciplined following a formal report of prohibited conduct, (ii) receive negative ratings through her ePas, or (iii) sent for training on respecting diversity -- depending on the outcome of a fact-finding activity.</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GB"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Staff members who experience retaliation for reporting misconduct may contact the Ethics Office for a review of their claim and recommendations for protection. Heads of Entity may take interim measures for preventing retaliation against staff members who report misconduct and fear retaliation. </a:t>
            </a:r>
            <a:r>
              <a:rPr kumimoji="0" lang="en-US" sz="1200" b="0" i="0" u="sng"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The OIOS may report risk of retaliation to the Ethics Office for preventive action.</a:t>
            </a:r>
            <a:endParaRPr kumimoji="0" lang="en-US" sz="1200" b="0" i="0" u="sng"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a:p>
            <a:pPr marL="218440" marR="0" lvl="0" indent="0" algn="l" defTabSz="914400" rtl="0" eaLnBrk="1" fontAlgn="auto" latinLnBrk="0" hangingPunct="1">
              <a:lnSpc>
                <a:spcPct val="115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F71A1B16-E83A-40B3-B3B6-7BB10DC05AEF}" type="slidenum">
              <a:rPr lang="en-US" smtClean="0"/>
              <a:t>28</a:t>
            </a:fld>
            <a:endParaRPr lang="en-US"/>
          </a:p>
        </p:txBody>
      </p:sp>
    </p:spTree>
    <p:extLst>
      <p:ext uri="{BB962C8B-B14F-4D97-AF65-F5344CB8AC3E}">
        <p14:creationId xmlns:p14="http://schemas.microsoft.com/office/powerpoint/2010/main" val="772425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Managers </a:t>
            </a: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are required to demonstrate United Nations core values and competencies, including respect for diversity. Racial bias in managing staff displays a lack of several United Nations values.</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Managers can be held accountable for racial bias through the performance evaluation system as well as through the disciplinary process.</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Staff members complaining of experiencing racial bias from their supervisors may resort to formal and informal channels for a solution as well as be negatively impacted in terms of their health and well-being.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Second level managers who are notified of racial bias incidents among their supervisees have a duty to advise the complainant of the channels of redress.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29</a:t>
            </a:fld>
            <a:endParaRPr lang="en-US"/>
          </a:p>
        </p:txBody>
      </p:sp>
    </p:spTree>
    <p:extLst>
      <p:ext uri="{BB962C8B-B14F-4D97-AF65-F5344CB8AC3E}">
        <p14:creationId xmlns:p14="http://schemas.microsoft.com/office/powerpoint/2010/main" val="2768640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04140" lvl="0" indent="-342900" algn="just" rtl="0">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Report misconduct, including racial bias, to the appropriate formal and informal channels.</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104140" algn="just">
              <a:lnSpc>
                <a:spcPct val="115000"/>
              </a:lnSpc>
              <a:spcBef>
                <a:spcPts val="1200"/>
              </a:spcBef>
              <a:spcAft>
                <a:spcPts val="12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Report retaliation for reporting misconduct to the Ethics Office.</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57200" marR="0">
              <a:lnSpc>
                <a:spcPct val="115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Managers should take complaints of racial bias seriously and respond to them appropriately.    </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71A1B16-E83A-40B3-B3B6-7BB10DC05AEF}" type="slidenum">
              <a:rPr lang="en-US" smtClean="0"/>
              <a:t>30</a:t>
            </a:fld>
            <a:endParaRPr lang="en-US"/>
          </a:p>
        </p:txBody>
      </p:sp>
    </p:spTree>
    <p:extLst>
      <p:ext uri="{BB962C8B-B14F-4D97-AF65-F5344CB8AC3E}">
        <p14:creationId xmlns:p14="http://schemas.microsoft.com/office/powerpoint/2010/main" val="254788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colleagues at the Ethics Office and at the Business Transformation and Accountability Division (BTAD) of the Department of Management Strategy, Policy and Compliance (DMSPC) have developed materials to guide our discussion. My supervisor has conducted a similar session with me, so I am familiar with the materials. I think you will find them interesting.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Here is an overview of our session today: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will have an initial discussion about Accountability System in the United Nations Secretariat, using a personal example as a starting point.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Then we will discuss two out of the three scenarios provided.  If there is time left, we can tackle the third one.</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Finally, we will conclude with a summary of today’s discussions.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 us get started.</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4</a:t>
            </a:fld>
            <a:endParaRPr lang="en-US"/>
          </a:p>
        </p:txBody>
      </p:sp>
    </p:spTree>
    <p:extLst>
      <p:ext uri="{BB962C8B-B14F-4D97-AF65-F5344CB8AC3E}">
        <p14:creationId xmlns:p14="http://schemas.microsoft.com/office/powerpoint/2010/main" val="3646520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That was an excellent discussion.  You made very interesting points.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Each of us plays a role in the Accountability System in the United Nations Secretariat to support United Nations ideals and fulfil our mission.</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As we discussed today, if there is an issue you did not feel comfortable talking about in front of others, please speak to me after this session.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If you are not comfortable speaking to me, there are a variety of other resources including the following: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Business Transformation and Accountability Division, DMSPC</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342900" marR="104140" lvl="0" indent="-342900" algn="just">
              <a:lnSpc>
                <a:spcPct val="115000"/>
              </a:lnSpc>
              <a:spcBef>
                <a:spcPts val="1200"/>
              </a:spcBef>
              <a:spcAft>
                <a:spcPts val="1200"/>
              </a:spcAft>
              <a:buClr>
                <a:srgbClr val="000000"/>
              </a:buClr>
              <a:buFont typeface="Wingdings" panose="05000000000000000000" pitchFamily="2" charset="2"/>
              <a:buChar char=""/>
            </a:pPr>
            <a:r>
              <a:rPr lang="en-GB" sz="1200" dirty="0">
                <a:effectLst/>
                <a:latin typeface="Century Gothic" panose="020B0502020202020204" pitchFamily="34" charset="0"/>
                <a:ea typeface="Times New Roman" panose="02020603050405020304" pitchFamily="18" charset="0"/>
                <a:cs typeface="Arial" panose="020B0604020202020204" pitchFamily="34" charset="0"/>
              </a:rPr>
              <a:t>Ethics Office</a:t>
            </a:r>
            <a:endParaRPr lang="en-US" sz="1200" dirty="0">
              <a:effectLst/>
              <a:latin typeface="Century Gothic" panose="020B0502020202020204" pitchFamily="34" charset="0"/>
              <a:ea typeface="Times New Roman" panose="02020603050405020304" pitchFamily="18" charset="0"/>
              <a:cs typeface="Arial" panose="020B0604020202020204" pitchFamily="34" charset="0"/>
            </a:endParaRPr>
          </a:p>
          <a:p>
            <a:pPr marL="43180" marR="45085" algn="just">
              <a:lnSpc>
                <a:spcPct val="115000"/>
              </a:lnSpc>
              <a:spcBef>
                <a:spcPts val="600"/>
              </a:spcBef>
              <a:spcAft>
                <a:spcPts val="6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r>
              <a:rPr lang="en-GB" sz="1200" dirty="0">
                <a:effectLst/>
                <a:latin typeface="Century Gothic" panose="020B0502020202020204" pitchFamily="34" charset="0"/>
                <a:ea typeface="MS PGothic" panose="020B0600070205080204" pitchFamily="34" charset="-128"/>
                <a:cs typeface="Arial" panose="020B0604020202020204" pitchFamily="34" charset="0"/>
              </a:rPr>
              <a:t>The </a:t>
            </a:r>
            <a:r>
              <a:rPr lang="en-GB" sz="1200" u="none" strike="noStrike" dirty="0">
                <a:effectLst/>
                <a:latin typeface="Century Gothic" panose="020B0502020202020204" pitchFamily="34" charset="0"/>
                <a:ea typeface="MS PGothic" panose="020B0600070205080204" pitchFamily="34" charset="-128"/>
                <a:cs typeface="Arial" panose="020B0604020202020204" pitchFamily="34" charset="0"/>
                <a:hlinkClick r:id="rId3"/>
              </a:rPr>
              <a:t>Roadmap</a:t>
            </a:r>
            <a:r>
              <a:rPr lang="en-GB" sz="1200" dirty="0">
                <a:effectLst/>
                <a:latin typeface="Century Gothic" panose="020B0502020202020204" pitchFamily="34" charset="0"/>
                <a:ea typeface="MS PGothic" panose="020B0600070205080204" pitchFamily="34" charset="-128"/>
                <a:cs typeface="Arial" panose="020B0604020202020204" pitchFamily="34" charset="0"/>
              </a:rPr>
              <a:t>, published by the Ethics Office, is a guide for those seeking assistance. Feel free to consult the Office’s website for a copy.</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31</a:t>
            </a:fld>
            <a:endParaRPr lang="en-US"/>
          </a:p>
        </p:txBody>
      </p:sp>
    </p:spTree>
    <p:extLst>
      <p:ext uri="{BB962C8B-B14F-4D97-AF65-F5344CB8AC3E}">
        <p14:creationId xmlns:p14="http://schemas.microsoft.com/office/powerpoint/2010/main" val="809127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Thank you for your participation today.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hope you found it useful.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appreciated your enthusiasm for the discussion and your ideas and comments.</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Before we close the session, are there any final questions or comments?</a:t>
            </a:r>
            <a:endParaRPr lang="en-GB" dirty="0"/>
          </a:p>
        </p:txBody>
      </p:sp>
      <p:sp>
        <p:nvSpPr>
          <p:cNvPr id="4" name="Slide Number Placeholder 3"/>
          <p:cNvSpPr>
            <a:spLocks noGrp="1"/>
          </p:cNvSpPr>
          <p:nvPr>
            <p:ph type="sldNum" sz="quarter" idx="5"/>
          </p:nvPr>
        </p:nvSpPr>
        <p:spPr/>
        <p:txBody>
          <a:bodyPr/>
          <a:lstStyle/>
          <a:p>
            <a:fld id="{F71A1B16-E83A-40B3-B3B6-7BB10DC05AEF}" type="slidenum">
              <a:rPr lang="en-US" smtClean="0"/>
              <a:t>32</a:t>
            </a:fld>
            <a:endParaRPr lang="en-US"/>
          </a:p>
        </p:txBody>
      </p:sp>
    </p:spTree>
    <p:extLst>
      <p:ext uri="{BB962C8B-B14F-4D97-AF65-F5344CB8AC3E}">
        <p14:creationId xmlns:p14="http://schemas.microsoft.com/office/powerpoint/2010/main" val="48776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our first activity, I will share a personal story about a time I faced a situation </a:t>
            </a:r>
            <a:r>
              <a:rPr lang="en-GB" sz="1200" kern="1200" dirty="0">
                <a:solidFill>
                  <a:srgbClr val="FF0000"/>
                </a:solidFill>
                <a:effectLst/>
                <a:highlight>
                  <a:srgbClr val="FFFF00"/>
                </a:highlight>
                <a:latin typeface="+mn-lt"/>
                <a:ea typeface="+mn-ea"/>
                <a:cs typeface="+mn-cs"/>
              </a:rPr>
              <a:t>involving</a:t>
            </a:r>
            <a:r>
              <a:rPr lang="en-GB" sz="1200" kern="1200" dirty="0">
                <a:solidFill>
                  <a:srgbClr val="FF0000"/>
                </a:solidFill>
                <a:effectLst/>
                <a:latin typeface="+mn-lt"/>
                <a:ea typeface="+mn-ea"/>
                <a:cs typeface="+mn-cs"/>
              </a:rPr>
              <a:t> the </a:t>
            </a:r>
            <a:r>
              <a:rPr lang="en-GB" sz="1200" kern="1200" dirty="0">
                <a:solidFill>
                  <a:schemeClr val="tx1"/>
                </a:solidFill>
                <a:effectLst/>
                <a:latin typeface="+mn-lt"/>
                <a:ea typeface="+mn-ea"/>
                <a:cs typeface="+mn-cs"/>
              </a:rPr>
              <a:t>Accountability System in the Secretariat in my own professional experience. </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5</a:t>
            </a:fld>
            <a:endParaRPr lang="en-US"/>
          </a:p>
        </p:txBody>
      </p:sp>
    </p:spTree>
    <p:extLst>
      <p:ext uri="{BB962C8B-B14F-4D97-AF65-F5344CB8AC3E}">
        <p14:creationId xmlns:p14="http://schemas.microsoft.com/office/powerpoint/2010/main" val="26359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GB" sz="1200" kern="1200" dirty="0">
                <a:solidFill>
                  <a:schemeClr val="tx1"/>
                </a:solidFill>
                <a:effectLst/>
                <a:latin typeface="+mn-lt"/>
                <a:ea typeface="+mn-ea"/>
                <a:cs typeface="+mn-cs"/>
              </a:rPr>
              <a:t>What key factors are involved in the situation described?</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guidance does the Organization provide to help them in such situations?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Do they see any other potential consequences, both negative and positive?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we will discuss today’s specific scenarios, carefully considering how each of us has a role to play in the Accountability System in the United Nations Secretariat.</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6</a:t>
            </a:fld>
            <a:endParaRPr lang="en-US"/>
          </a:p>
        </p:txBody>
      </p:sp>
    </p:spTree>
    <p:extLst>
      <p:ext uri="{BB962C8B-B14F-4D97-AF65-F5344CB8AC3E}">
        <p14:creationId xmlns:p14="http://schemas.microsoft.com/office/powerpoint/2010/main" val="2677673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two scenarios we will read today relate to the Accountability System in the United Nations Secretariat.  If there is time left, we will discuss the third.  Each scenario contains different issues in the Accountability System for us to identify and discuss.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First, let us explore the United Nations definition of accountability.</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7</a:t>
            </a:fld>
            <a:endParaRPr lang="en-US"/>
          </a:p>
        </p:txBody>
      </p:sp>
    </p:spTree>
    <p:extLst>
      <p:ext uri="{BB962C8B-B14F-4D97-AF65-F5344CB8AC3E}">
        <p14:creationId xmlns:p14="http://schemas.microsoft.com/office/powerpoint/2010/main" val="217446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 29 March 2010, the General Assembly agreed on a definition of accountability for the United Nations Secretariat and decided to codify it in its resolution 64/259, paragraph 8 as follows: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obligation of the Secretariat and its staff members to be answerable for all decisions made and actions taken by them, and to be responsible for honouring their commitments, without qualification or exception.</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Accountability includes </a:t>
            </a:r>
            <a:r>
              <a:rPr lang="en-GB" sz="1200" b="1" i="1" kern="1200" dirty="0">
                <a:solidFill>
                  <a:schemeClr val="tx1"/>
                </a:solidFill>
                <a:effectLst/>
                <a:latin typeface="+mn-lt"/>
                <a:ea typeface="+mn-ea"/>
                <a:cs typeface="+mn-cs"/>
              </a:rPr>
              <a:t>achieving objectives and high-quality results</a:t>
            </a:r>
            <a:r>
              <a:rPr lang="en-GB" sz="1200" i="1" kern="1200" dirty="0">
                <a:solidFill>
                  <a:schemeClr val="tx1"/>
                </a:solidFill>
                <a:effectLst/>
                <a:latin typeface="+mn-lt"/>
                <a:ea typeface="+mn-ea"/>
                <a:cs typeface="+mn-cs"/>
              </a:rPr>
              <a:t> in a timely and cost-effective manner, in fully </a:t>
            </a:r>
            <a:r>
              <a:rPr lang="en-GB" sz="1200" b="1" i="1" kern="1200" dirty="0">
                <a:solidFill>
                  <a:schemeClr val="tx1"/>
                </a:solidFill>
                <a:effectLst/>
                <a:latin typeface="+mn-lt"/>
                <a:ea typeface="+mn-ea"/>
                <a:cs typeface="+mn-cs"/>
              </a:rPr>
              <a:t>implementing and delivering on all mandates</a:t>
            </a:r>
            <a:r>
              <a:rPr lang="en-GB" sz="1200" i="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to the Secretariat</a:t>
            </a:r>
            <a:r>
              <a:rPr lang="en-GB" sz="1200" i="1" kern="1200" dirty="0">
                <a:solidFill>
                  <a:schemeClr val="tx1"/>
                </a:solidFill>
                <a:effectLst/>
                <a:latin typeface="+mn-lt"/>
                <a:ea typeface="+mn-ea"/>
                <a:cs typeface="+mn-cs"/>
              </a:rPr>
              <a:t> approved by the United Nations intergovernmental bodies and other subsidiary organs established by them in </a:t>
            </a:r>
            <a:r>
              <a:rPr lang="en-GB" sz="1200" b="1" i="1" kern="1200" dirty="0">
                <a:solidFill>
                  <a:schemeClr val="tx1"/>
                </a:solidFill>
                <a:effectLst/>
                <a:latin typeface="+mn-lt"/>
                <a:ea typeface="+mn-ea"/>
                <a:cs typeface="+mn-cs"/>
              </a:rPr>
              <a:t>compliance with all resolutions, regulations, rules and ethical standards</a:t>
            </a:r>
            <a:r>
              <a:rPr lang="en-GB" sz="1200" i="1" kern="1200" dirty="0">
                <a:solidFill>
                  <a:schemeClr val="tx1"/>
                </a:solidFill>
                <a:effectLst/>
                <a:latin typeface="+mn-lt"/>
                <a:ea typeface="+mn-ea"/>
                <a:cs typeface="+mn-cs"/>
              </a:rPr>
              <a:t>; truthful, objective, accurate and timely </a:t>
            </a:r>
            <a:r>
              <a:rPr lang="en-GB" sz="1200" b="1" i="1" kern="1200" dirty="0">
                <a:solidFill>
                  <a:schemeClr val="tx1"/>
                </a:solidFill>
                <a:effectLst/>
                <a:latin typeface="+mn-lt"/>
                <a:ea typeface="+mn-ea"/>
                <a:cs typeface="+mn-cs"/>
              </a:rPr>
              <a:t>reporting on performance results and responsible stewardship of funds and resources</a:t>
            </a:r>
            <a:r>
              <a:rPr lang="en-GB" sz="1200" i="1" kern="1200" dirty="0">
                <a:solidFill>
                  <a:schemeClr val="tx1"/>
                </a:solidFill>
                <a:effectLst/>
                <a:latin typeface="+mn-lt"/>
                <a:ea typeface="+mn-ea"/>
                <a:cs typeface="+mn-cs"/>
              </a:rPr>
              <a:t>; all aspects of performance, including a clearly defined system of rewards and sanctions; and with </a:t>
            </a:r>
            <a:r>
              <a:rPr lang="en-GB" sz="1200" b="1" i="1" kern="1200" dirty="0">
                <a:solidFill>
                  <a:schemeClr val="tx1"/>
                </a:solidFill>
                <a:effectLst/>
                <a:latin typeface="+mn-lt"/>
                <a:ea typeface="+mn-ea"/>
                <a:cs typeface="+mn-cs"/>
              </a:rPr>
              <a:t>due recognition to the important role of the oversight bodies</a:t>
            </a:r>
            <a:r>
              <a:rPr lang="en-GB" sz="1200" i="1" kern="1200" dirty="0">
                <a:solidFill>
                  <a:schemeClr val="tx1"/>
                </a:solidFill>
                <a:effectLst/>
                <a:latin typeface="+mn-lt"/>
                <a:ea typeface="+mn-ea"/>
                <a:cs typeface="+mn-cs"/>
              </a:rPr>
              <a:t> and in full compliance with accepted recommendations.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definition mentions “the Secretariat” and its “staff members”, which means all of us. It indicates that both are obliged “to be answerable for all decisions” and “to be responsible for honouring their commitments”.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71A1B16-E83A-40B3-B3B6-7BB10DC05AEF}" type="slidenum">
              <a:rPr lang="en-US" smtClean="0"/>
              <a:t>8</a:t>
            </a:fld>
            <a:endParaRPr lang="en-US"/>
          </a:p>
        </p:txBody>
      </p:sp>
    </p:spTree>
    <p:extLst>
      <p:ext uri="{BB962C8B-B14F-4D97-AF65-F5344CB8AC3E}">
        <p14:creationId xmlns:p14="http://schemas.microsoft.com/office/powerpoint/2010/main" val="383580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are we accountable for?</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“Achieving objectives and high-quality results; implementing and delivering on all mandates to the Secretariat; working in compliance with all resolutions, regulations, rules and ethical standards; reporting on performance results</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responsible stewardship of funds and resources; and due recognition of the important role of oversight bodies”.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we act in the Secretariat according to basic principles established in the Charter of the United Nations, in compliance with all regulation, rules and ethical standards, and having in mind what we are all accountable for, the results mandated by Member States will be achieved while ensuring the stewardship of the funds entrusted to the Organization for this purpose.</a:t>
            </a:r>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9</a:t>
            </a:fld>
            <a:endParaRPr lang="en-US"/>
          </a:p>
        </p:txBody>
      </p:sp>
    </p:spTree>
    <p:extLst>
      <p:ext uri="{BB962C8B-B14F-4D97-AF65-F5344CB8AC3E}">
        <p14:creationId xmlns:p14="http://schemas.microsoft.com/office/powerpoint/2010/main" val="562356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 constitutes the accountability system in the UN Secretariat and how do the six components of the system interact?</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of the six components depicted in the figure above, represents a vital element of accountability. Together, they constitute a system to guide the processes and procedures to be executed to achieve all the results that have been mandated by Member States in full respect of the Organization’s values and policies to ensure the stewardship of resources.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algn="ctr">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The Six Components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0"/>
              </a:spcAft>
            </a:pPr>
            <a:endPar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The Charter</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Foundational document of the United Nations; enshrines its basic principles, purposes, and organs.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Establishes: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That Member States issue mandates to the Secretariat, expressed as directives, priorities, and targets, and that the Secretary-General is responsible for implementing those mandates and for reporting on outcomes and the resources used.</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How staff members are expected to perform i.e., competence and efficiency are defined as attributes of an International Civil Servant.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0"/>
              </a:spcAft>
            </a:pPr>
            <a:endPar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The Programme Planning and Budget documents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Reflect the mandates of Member States, the resources provided by the General Assembly to implement these mandates and represent the commitment of the Secretariat to implement those mandates and to use approved resources responsibly.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mandates of Member States are derived from the Charter.</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General Assembly considers and approves the United Nations budget and establishes the financial assessments of Member States. The budgets are of different types and include:</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Programme Budget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Peacekeeping Budgets and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Budget for the International Residual Mechanism for Criminal Tribunals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0"/>
              </a:spcBef>
              <a:spcAft>
                <a:spcPts val="10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financing of the UN programmes and operations is done through assessed and voluntary contributions made by Member States.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0"/>
              </a:spcAft>
            </a:pPr>
            <a:endPar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The Internal Control System</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Represents the different mechanisms and policy framework that exists in the Organization to ensure that the Organization’s objectives and results are being achieved - and its activities implemented - in compliance with the established regulatory framework and reported to its governing bodies.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Internal control systems include: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Regulations, Rules and Policies,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Critical Organizational Management Principles.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Compliance Mechanisms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57200" marR="0">
              <a:lnSpc>
                <a:spcPct val="115000"/>
              </a:lnSpc>
              <a:spcBef>
                <a:spcPts val="500"/>
              </a:spcBef>
              <a:spcAft>
                <a:spcPts val="1000"/>
              </a:spcAft>
            </a:pPr>
            <a:r>
              <a:rPr lang="en-GB" sz="1200" b="1"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Results and Performance</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Refer to the obligation of the Organization to deliver as expected and reflected in the budget documents and to report accurately on those results to Member States and other stakeholders.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To ensure the full alignment of what the Member States expect the Organization to achieve with the day-to-day work of individual staff members, the workplans of senior leaders and individual staff members are required to be prepared in alignment with the results established in the approved budgets.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These results are reflected as: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500"/>
              </a:spcBef>
              <a:spcAft>
                <a:spcPts val="10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50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Organizational Performance e.g., reports on results included in the Programme Budget, peacekeeping missions’ budget and the Comprehensive Performance Assessment System (CPAS); support account budget and reports provided to donors for voluntary contributions, etc.</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218440" marR="0">
              <a:lnSpc>
                <a:spcPct val="115000"/>
              </a:lnSpc>
              <a:spcBef>
                <a:spcPts val="0"/>
              </a:spcBef>
              <a:spcAft>
                <a:spcPts val="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Individual Performance e.g., as reflected in Senior Managers’ Compacts and in e-Pas. The Secretariat also has a system of rewards, remedial action, and sanctions for poor performance or to take corrective actions if necessary.</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0"/>
              </a:spcAft>
            </a:pPr>
            <a:endPar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endParaRPr>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Ethical standards and integrity</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concept of integrity embraces all aspects of our behaviour i.e., honesty, truthfulness, impartiality, incorruptibility, tolerance, and respect for all persons equally, without any distinction whatsoever.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Refer to the principles enshrined in the UN Charter, which establishes that the paramount consideration in the employment of the staff and in the determination of the conditions of service shall be the necessity of securing the highest standards of efficiency, competence, and integrity; and those embedded in the Staff Regulations and Rules concerning ethical staff conduct.</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07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Century Gothic" panose="020B0502020202020204" pitchFamily="34" charset="0"/>
              </a:rPr>
              <a:t>As UN staff members, we need to be aware of the regulations concerning ethical staff conduct, and all potential instances that can lead to conflict between our personal interests and those of the UN, including -but not limited to- the ones established in the Staff Regulations and Rules of the United Nations (ST/SGB/2018/1:</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1143000" marR="0" lvl="2" indent="-228600">
              <a:lnSpc>
                <a:spcPct val="107000"/>
              </a:lnSpc>
              <a:spcBef>
                <a:spcPts val="500"/>
              </a:spcBef>
              <a:spcAft>
                <a:spcPts val="800"/>
              </a:spcAft>
              <a:buFont typeface="Century Gothic" panose="020B0502020202020204" pitchFamily="34" charset="0"/>
              <a:buChar char="-"/>
            </a:pPr>
            <a:r>
              <a:rPr lang="en-GB" sz="1200" dirty="0">
                <a:solidFill>
                  <a:srgbClr val="000000"/>
                </a:solidFill>
                <a:effectLst/>
                <a:latin typeface="Century Gothic" panose="020B0502020202020204" pitchFamily="34" charset="0"/>
                <a:ea typeface="MS PGothic" panose="020B0600070205080204" pitchFamily="34" charset="-128"/>
                <a:cs typeface="Century Gothic" panose="020B0502020202020204" pitchFamily="34" charset="0"/>
              </a:rPr>
              <a:t>Regulation 1.2 - Basic rights and obligations of staff,</a:t>
            </a:r>
            <a:endParaRPr lang="en-US" sz="1200" dirty="0">
              <a:effectLst/>
              <a:latin typeface="Century Gothic" panose="020B0502020202020204" pitchFamily="34" charset="0"/>
              <a:ea typeface="MS PGothic" panose="020B0600070205080204" pitchFamily="34" charset="-128"/>
              <a:cs typeface="Century Gothic" panose="020B0502020202020204" pitchFamily="34" charset="0"/>
            </a:endParaRPr>
          </a:p>
          <a:p>
            <a:pPr marL="1143000" marR="0" lvl="2" indent="-228600">
              <a:lnSpc>
                <a:spcPct val="107000"/>
              </a:lnSpc>
              <a:spcBef>
                <a:spcPts val="500"/>
              </a:spcBef>
              <a:spcAft>
                <a:spcPts val="800"/>
              </a:spcAft>
              <a:buFont typeface="Century Gothic" panose="020B0502020202020204" pitchFamily="34" charset="0"/>
              <a:buChar char="-"/>
            </a:pPr>
            <a:r>
              <a:rPr lang="en-GB" sz="1200" dirty="0">
                <a:solidFill>
                  <a:srgbClr val="000000"/>
                </a:solidFill>
                <a:effectLst/>
                <a:latin typeface="Century Gothic" panose="020B0502020202020204" pitchFamily="34" charset="0"/>
                <a:ea typeface="MS PGothic" panose="020B0600070205080204" pitchFamily="34" charset="-128"/>
                <a:cs typeface="Century Gothic" panose="020B0502020202020204" pitchFamily="34" charset="0"/>
              </a:rPr>
              <a:t>Regulation 1.3 - Performance of staff, and </a:t>
            </a:r>
            <a:endParaRPr lang="en-US" sz="1200" dirty="0">
              <a:effectLst/>
              <a:latin typeface="Century Gothic" panose="020B0502020202020204" pitchFamily="34" charset="0"/>
              <a:ea typeface="MS PGothic" panose="020B0600070205080204" pitchFamily="34" charset="-128"/>
              <a:cs typeface="Century Gothic" panose="020B0502020202020204" pitchFamily="34" charset="0"/>
            </a:endParaRPr>
          </a:p>
          <a:p>
            <a:pPr marL="1143000" marR="0" lvl="2" indent="-228600">
              <a:lnSpc>
                <a:spcPct val="107000"/>
              </a:lnSpc>
              <a:spcBef>
                <a:spcPts val="500"/>
              </a:spcBef>
              <a:spcAft>
                <a:spcPts val="800"/>
              </a:spcAft>
              <a:buFont typeface="Century Gothic" panose="020B0502020202020204" pitchFamily="34" charset="0"/>
              <a:buChar char="-"/>
            </a:pPr>
            <a:r>
              <a:rPr lang="en-GB" sz="1200" dirty="0">
                <a:solidFill>
                  <a:srgbClr val="000000"/>
                </a:solidFill>
                <a:effectLst/>
                <a:latin typeface="Century Gothic" panose="020B0502020202020204" pitchFamily="34" charset="0"/>
                <a:ea typeface="MS PGothic" panose="020B0600070205080204" pitchFamily="34" charset="-128"/>
                <a:cs typeface="Century Gothic" panose="020B0502020202020204" pitchFamily="34" charset="0"/>
              </a:rPr>
              <a:t>Rules 1.1 – 1.9.</a:t>
            </a:r>
            <a:endParaRPr lang="en-US" sz="1200" dirty="0">
              <a:effectLst/>
              <a:latin typeface="Century Gothic" panose="020B0502020202020204" pitchFamily="34" charset="0"/>
              <a:ea typeface="MS PGothic" panose="020B0600070205080204" pitchFamily="34" charset="-128"/>
              <a:cs typeface="Century Gothic" panose="020B0502020202020204" pitchFamily="34" charset="0"/>
            </a:endParaRPr>
          </a:p>
          <a:p>
            <a:endParaRPr lang="en-US" dirty="0"/>
          </a:p>
          <a:p>
            <a:pPr marL="0" marR="0">
              <a:lnSpc>
                <a:spcPct val="115000"/>
              </a:lnSpc>
              <a:spcBef>
                <a:spcPts val="500"/>
              </a:spcBef>
              <a:spcAft>
                <a:spcPts val="0"/>
              </a:spcAft>
            </a:pPr>
            <a:r>
              <a:rPr lang="en-GB" sz="1200" b="1" dirty="0">
                <a:solidFill>
                  <a:srgbClr val="FFFFFF"/>
                </a:solidFill>
                <a:effectLst/>
                <a:latin typeface="Century Gothic" panose="020B0502020202020204" pitchFamily="34" charset="0"/>
                <a:ea typeface="Times New Roman" panose="02020603050405020304" pitchFamily="18" charset="0"/>
                <a:cs typeface="Arial" panose="020B0604020202020204" pitchFamily="34" charset="0"/>
              </a:rPr>
              <a:t>The oversight functions</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In addition to Member States, that oversee the functioning of the UN through the intergovernmental organs, the oversight functions</a:t>
            </a:r>
            <a:r>
              <a:rPr lang="en-GB" sz="1200" b="1"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 </a:t>
            </a: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provide independent assurance on:</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1143000" marR="0" lvl="2" indent="-228600">
              <a:lnSpc>
                <a:spcPct val="115000"/>
              </a:lnSpc>
              <a:spcBef>
                <a:spcPts val="0"/>
              </a:spcBef>
              <a:spcAft>
                <a:spcPts val="0"/>
              </a:spcAft>
              <a:buFont typeface="Garamond" panose="02020404030301010803" pitchFamily="18" charset="0"/>
              <a:buChar char="-"/>
            </a:pPr>
            <a:r>
              <a:rPr lang="en-GB"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stewardship of the organization’s resources, </a:t>
            </a:r>
            <a:endParaRPr lang="en-US"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Garamond" panose="02020404030301010803" pitchFamily="18" charset="0"/>
              <a:buChar char="-"/>
            </a:pPr>
            <a:r>
              <a:rPr lang="en-GB"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achievement of results </a:t>
            </a:r>
            <a:endParaRPr lang="en-US"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Garamond" panose="02020404030301010803" pitchFamily="18" charset="0"/>
              <a:buChar char="-"/>
            </a:pPr>
            <a:r>
              <a:rPr lang="en-GB" sz="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the level of compliance with the regulations, rules and policies and deter mismanagement and corruption. </a:t>
            </a:r>
            <a:endParaRPr lang="en-US" sz="12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500"/>
              </a:spcBef>
              <a:spcAft>
                <a:spcPts val="1000"/>
              </a:spcAft>
            </a:pPr>
            <a:r>
              <a:rPr lang="en-GB" sz="1200" b="1"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A well-structured internal and external oversight function provides critical assurance on the results the Organization has achieved and on the effectiveness of the internal controls the Organization has deployed.</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oversight functions are both external and internal to the organization and consist of: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United Nations Board of Auditors (BOA).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Joint Inspection Unit (JIU).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Independent Audit Advisory Committee (IAAC).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Office of Internal Oversight Services (OIOS).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457200" marR="0">
              <a:lnSpc>
                <a:spcPct val="115000"/>
              </a:lnSpc>
              <a:spcBef>
                <a:spcPts val="0"/>
              </a:spcBef>
              <a:spcAft>
                <a:spcPts val="0"/>
              </a:spcAft>
            </a:pPr>
            <a:r>
              <a:rPr lang="en-GB" sz="1200" b="1" dirty="0">
                <a:effectLst/>
                <a:latin typeface="Century Gothic" panose="020B0502020202020204" pitchFamily="34" charset="0"/>
                <a:ea typeface="MS PGothic" panose="020B0600070205080204" pitchFamily="34" charset="-128"/>
                <a:cs typeface="Arial" panose="020B0604020202020204" pitchFamily="34" charset="0"/>
              </a:rPr>
              <a:t> </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500"/>
              </a:spcBef>
              <a:spcAft>
                <a:spcPts val="1000"/>
              </a:spcAft>
            </a:pPr>
            <a:r>
              <a:rPr lang="en-GB" sz="1200" dirty="0">
                <a:solidFill>
                  <a:srgbClr val="000000"/>
                </a:solidFill>
                <a:effectLst/>
                <a:latin typeface="Century Gothic" panose="020B0502020202020204" pitchFamily="34" charset="0"/>
                <a:ea typeface="MS PGothic" panose="020B0600070205080204" pitchFamily="34" charset="-128"/>
                <a:cs typeface="Arial" panose="020B0604020202020204" pitchFamily="34" charset="0"/>
              </a:rPr>
              <a:t>The former three are external and the fourth is internal to the Organization.</a:t>
            </a:r>
            <a:endParaRPr lang="en-US" sz="1200" dirty="0">
              <a:effectLst/>
              <a:latin typeface="Century Gothic" panose="020B0502020202020204" pitchFamily="34" charset="0"/>
              <a:ea typeface="MS PGothic" panose="020B0600070205080204"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71A1B16-E83A-40B3-B3B6-7BB10DC05AEF}" type="slidenum">
              <a:rPr lang="en-US" smtClean="0"/>
              <a:t>10</a:t>
            </a:fld>
            <a:endParaRPr lang="en-US"/>
          </a:p>
        </p:txBody>
      </p:sp>
    </p:spTree>
    <p:extLst>
      <p:ext uri="{BB962C8B-B14F-4D97-AF65-F5344CB8AC3E}">
        <p14:creationId xmlns:p14="http://schemas.microsoft.com/office/powerpoint/2010/main" val="128796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8D54-89C2-44DA-AB65-8DFEA90901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9792D-808B-46FB-892C-D35FE73C0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906BCF-AF15-4E97-B05B-269B5A03A702}"/>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7A5550F3-E372-4563-8421-8329334DA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9DF27-EADE-4EFF-97BC-58D51D118E08}"/>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323283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82CE-4096-4DED-87BA-4E6200BD7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9EAA4-13CB-4B80-8191-6D2BDCB86F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E9153-127F-4C6D-B17B-0F30AAE67CE5}"/>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C2D01AEE-548E-4729-A1C4-72AE8F940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EBEC3-C5ED-413D-9373-1BDA69234120}"/>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350464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FBE4DF-A284-4036-A77D-8B14ACD748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9ADC0-7193-4E7E-A782-AA0206BBC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FEC0B-8BF6-4EFC-8E60-30313BEBBF24}"/>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2E9C07BA-B450-4DD4-9854-D6E07E771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7F1B5-A12C-49E1-A05E-75D03A2A61BA}"/>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3558444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4B92-AE69-4CD6-8B1D-0E12C98DA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134D5-2C43-47A0-8F19-1FF7D7C8E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E69F2-DBF0-4E72-8402-C1193797657B}"/>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951D6669-67F1-47B0-9658-716669C44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24F6E-BF6F-4326-A481-6984D05AE49C}"/>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205693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7AF6-F09D-4147-B291-B32E61C8C2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C19F5-1678-49D0-BD24-29E667B74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0694E-FA02-49BF-996A-65B527FAD4F9}"/>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55823C9F-723B-4449-A368-3A64A3097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796B0-2B95-4F2E-8866-B2EB60D3ABAB}"/>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41736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AD015-0942-4E60-9FCE-86E246C10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F45EA3-EB7B-4410-81B6-12FCDE5698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7AF68F-D001-48F6-96F1-A4C6C2F7B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82497C-8620-4292-BDED-FA866B477E22}"/>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6" name="Footer Placeholder 5">
            <a:extLst>
              <a:ext uri="{FF2B5EF4-FFF2-40B4-BE49-F238E27FC236}">
                <a16:creationId xmlns:a16="http://schemas.microsoft.com/office/drawing/2014/main" id="{C29E951F-9FFC-4BE2-8137-B9F865ADBC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A8CC0-3DAD-46E8-A892-EC8ECE735E21}"/>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175970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41A1-AC83-40A5-A1BF-A7A14610DC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23FA77-462C-4748-806A-EF14207CC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DF28D-E5CD-4663-B44F-EA310A3CA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66AFD0-78FA-474E-A23B-1B05E3768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208C3-F19F-4DB2-AFFE-A0BE9A1F2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6A39E-9D02-4757-8C8F-7CB1C7D70395}"/>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8" name="Footer Placeholder 7">
            <a:extLst>
              <a:ext uri="{FF2B5EF4-FFF2-40B4-BE49-F238E27FC236}">
                <a16:creationId xmlns:a16="http://schemas.microsoft.com/office/drawing/2014/main" id="{FB7CC38B-6008-4F9A-92EA-DB0F8966AD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7D9D32-85B0-498D-87A7-6DDE7210EE56}"/>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2511413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1506-BF6E-4658-AAA6-9F401E1DCC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F61A4D-71F2-43C8-BDC1-389CE2D70EBA}"/>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4" name="Footer Placeholder 3">
            <a:extLst>
              <a:ext uri="{FF2B5EF4-FFF2-40B4-BE49-F238E27FC236}">
                <a16:creationId xmlns:a16="http://schemas.microsoft.com/office/drawing/2014/main" id="{11EBD290-3405-4281-B593-6270CDF39C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8F202-1D33-43A3-BFE8-9A4DB0654E97}"/>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113244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2E41D-1981-4856-8B23-BF521FEC57AE}"/>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3" name="Footer Placeholder 2">
            <a:extLst>
              <a:ext uri="{FF2B5EF4-FFF2-40B4-BE49-F238E27FC236}">
                <a16:creationId xmlns:a16="http://schemas.microsoft.com/office/drawing/2014/main" id="{9810AD34-F72E-4F41-9FA8-EA88365671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9C1D00-F82A-482F-90D4-76A021821FAE}"/>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214683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881F-6A8C-4BF9-BAFA-E759AA07B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75DCE-D47C-4283-9727-983190A166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D8E750-8EB9-4BD6-9FF0-F7A081E34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252B5-9E82-4E49-A9E7-7B4C447C4C33}"/>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6" name="Footer Placeholder 5">
            <a:extLst>
              <a:ext uri="{FF2B5EF4-FFF2-40B4-BE49-F238E27FC236}">
                <a16:creationId xmlns:a16="http://schemas.microsoft.com/office/drawing/2014/main" id="{92DDF14C-F73C-4FDE-B953-736BE136F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DBB0E-2CB9-4E92-9AA8-2122CEA07B36}"/>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217247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06CA-CE99-4F91-9668-04EFBF535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23713-F766-443D-BB0E-54BB0A259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E6A87E-CD2D-4F6E-AE0F-A485C7FB7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CB157-F002-4024-8000-7257F54783B3}"/>
              </a:ext>
            </a:extLst>
          </p:cNvPr>
          <p:cNvSpPr>
            <a:spLocks noGrp="1"/>
          </p:cNvSpPr>
          <p:nvPr>
            <p:ph type="dt" sz="half" idx="10"/>
          </p:nvPr>
        </p:nvSpPr>
        <p:spPr/>
        <p:txBody>
          <a:bodyPr/>
          <a:lstStyle/>
          <a:p>
            <a:fld id="{286238B2-8C0B-47C7-A159-CAF5D0BC5240}" type="datetimeFigureOut">
              <a:rPr lang="en-US" smtClean="0"/>
              <a:t>8/16/2021</a:t>
            </a:fld>
            <a:endParaRPr lang="en-US"/>
          </a:p>
        </p:txBody>
      </p:sp>
      <p:sp>
        <p:nvSpPr>
          <p:cNvPr id="6" name="Footer Placeholder 5">
            <a:extLst>
              <a:ext uri="{FF2B5EF4-FFF2-40B4-BE49-F238E27FC236}">
                <a16:creationId xmlns:a16="http://schemas.microsoft.com/office/drawing/2014/main" id="{7A5CF91F-2E62-495C-B0B3-7F8D06FBA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A3021-6C6E-4223-8E48-A9EA92BDBA9A}"/>
              </a:ext>
            </a:extLst>
          </p:cNvPr>
          <p:cNvSpPr>
            <a:spLocks noGrp="1"/>
          </p:cNvSpPr>
          <p:nvPr>
            <p:ph type="sldNum" sz="quarter" idx="12"/>
          </p:nvPr>
        </p:nvSpPr>
        <p:spPr/>
        <p:txBody>
          <a:bodyPr/>
          <a:lstStyle/>
          <a:p>
            <a:fld id="{197C7895-8271-4DF8-945B-9BB8FC638265}" type="slidenum">
              <a:rPr lang="en-US" smtClean="0"/>
              <a:t>‹#›</a:t>
            </a:fld>
            <a:endParaRPr lang="en-US"/>
          </a:p>
        </p:txBody>
      </p:sp>
    </p:spTree>
    <p:extLst>
      <p:ext uri="{BB962C8B-B14F-4D97-AF65-F5344CB8AC3E}">
        <p14:creationId xmlns:p14="http://schemas.microsoft.com/office/powerpoint/2010/main" val="420113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1D250-D3BD-4714-9BE3-D28237F3F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CFA03F-60FC-4A62-8EA9-213ACBF97A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773D1-AB04-4100-82AA-E65FB8A49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6238B2-8C0B-47C7-A159-CAF5D0BC5240}" type="datetimeFigureOut">
              <a:rPr lang="en-US" smtClean="0"/>
              <a:t>8/16/2021</a:t>
            </a:fld>
            <a:endParaRPr lang="en-US"/>
          </a:p>
        </p:txBody>
      </p:sp>
      <p:sp>
        <p:nvSpPr>
          <p:cNvPr id="5" name="Footer Placeholder 4">
            <a:extLst>
              <a:ext uri="{FF2B5EF4-FFF2-40B4-BE49-F238E27FC236}">
                <a16:creationId xmlns:a16="http://schemas.microsoft.com/office/drawing/2014/main" id="{CBB1F7F5-3976-45FC-AF7C-049F872DC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33D914-4C58-48D3-99F7-5AA09AF1C7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C7895-8271-4DF8-945B-9BB8FC638265}" type="slidenum">
              <a:rPr lang="en-US" smtClean="0"/>
              <a:t>‹#›</a:t>
            </a:fld>
            <a:endParaRPr lang="en-US"/>
          </a:p>
        </p:txBody>
      </p:sp>
    </p:spTree>
    <p:extLst>
      <p:ext uri="{BB962C8B-B14F-4D97-AF65-F5344CB8AC3E}">
        <p14:creationId xmlns:p14="http://schemas.microsoft.com/office/powerpoint/2010/main" val="192461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17/06/relationships/model3d" Target="../media/model3d3.glb"/><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17/06/relationships/model3d" Target="../media/model3d2.glb"/><Relationship Id="rId5" Type="http://schemas.openxmlformats.org/officeDocument/2006/relationships/image" Target="../media/image7.png"/><Relationship Id="rId4" Type="http://schemas.microsoft.com/office/2017/06/relationships/model3d" Target="../media/model3d1.glb"/><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www.un.org/en/ethics/assets/pdfs/roadmap.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itednations.sharepoint.com/sites/APP-Gateway/SitePages/Accountability.asp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un.org/en/ethics/assets/pdfs/roadmap.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43D377-E1AA-4EAC-89E0-0F2977563BFC}"/>
              </a:ext>
            </a:extLst>
          </p:cNvPr>
          <p:cNvPicPr>
            <a:picLocks noChangeAspect="1"/>
          </p:cNvPicPr>
          <p:nvPr/>
        </p:nvPicPr>
        <p:blipFill>
          <a:blip r:embed="rId2"/>
          <a:stretch>
            <a:fillRect/>
          </a:stretch>
        </p:blipFill>
        <p:spPr>
          <a:xfrm>
            <a:off x="-38100" y="2850078"/>
            <a:ext cx="12230100" cy="3995064"/>
          </a:xfrm>
          <a:prstGeom prst="rect">
            <a:avLst/>
          </a:prstGeom>
        </p:spPr>
      </p:pic>
      <p:pic>
        <p:nvPicPr>
          <p:cNvPr id="5" name="Picture 4">
            <a:extLst>
              <a:ext uri="{FF2B5EF4-FFF2-40B4-BE49-F238E27FC236}">
                <a16:creationId xmlns:a16="http://schemas.microsoft.com/office/drawing/2014/main" id="{54F40770-39C9-400F-B863-66CAEE72FE99}"/>
              </a:ext>
            </a:extLst>
          </p:cNvPr>
          <p:cNvPicPr>
            <a:picLocks noChangeAspect="1"/>
          </p:cNvPicPr>
          <p:nvPr/>
        </p:nvPicPr>
        <p:blipFill>
          <a:blip r:embed="rId3"/>
          <a:stretch>
            <a:fillRect/>
          </a:stretch>
        </p:blipFill>
        <p:spPr>
          <a:xfrm>
            <a:off x="9877425" y="0"/>
            <a:ext cx="2314575" cy="5478164"/>
          </a:xfrm>
          <a:prstGeom prst="rect">
            <a:avLst/>
          </a:prstGeom>
        </p:spPr>
      </p:pic>
      <p:pic>
        <p:nvPicPr>
          <p:cNvPr id="6" name="Picture 5">
            <a:extLst>
              <a:ext uri="{FF2B5EF4-FFF2-40B4-BE49-F238E27FC236}">
                <a16:creationId xmlns:a16="http://schemas.microsoft.com/office/drawing/2014/main" id="{DF0B5FF2-EF27-4F83-8510-C3C76C69AFBE}"/>
              </a:ext>
            </a:extLst>
          </p:cNvPr>
          <p:cNvPicPr>
            <a:picLocks noChangeAspect="1"/>
          </p:cNvPicPr>
          <p:nvPr/>
        </p:nvPicPr>
        <p:blipFill>
          <a:blip r:embed="rId4"/>
          <a:stretch>
            <a:fillRect/>
          </a:stretch>
        </p:blipFill>
        <p:spPr>
          <a:xfrm>
            <a:off x="-38100" y="0"/>
            <a:ext cx="2452824" cy="5602129"/>
          </a:xfrm>
          <a:prstGeom prst="rect">
            <a:avLst/>
          </a:prstGeom>
        </p:spPr>
      </p:pic>
      <p:pic>
        <p:nvPicPr>
          <p:cNvPr id="8" name="Picture 7">
            <a:extLst>
              <a:ext uri="{FF2B5EF4-FFF2-40B4-BE49-F238E27FC236}">
                <a16:creationId xmlns:a16="http://schemas.microsoft.com/office/drawing/2014/main" id="{67D349FD-A382-4D7A-B13F-8315130F57B9}"/>
              </a:ext>
            </a:extLst>
          </p:cNvPr>
          <p:cNvPicPr>
            <a:picLocks noChangeAspect="1"/>
          </p:cNvPicPr>
          <p:nvPr/>
        </p:nvPicPr>
        <p:blipFill>
          <a:blip r:embed="rId5"/>
          <a:stretch>
            <a:fillRect/>
          </a:stretch>
        </p:blipFill>
        <p:spPr>
          <a:xfrm>
            <a:off x="2200275" y="0"/>
            <a:ext cx="7753350" cy="800100"/>
          </a:xfrm>
          <a:prstGeom prst="rect">
            <a:avLst/>
          </a:prstGeom>
        </p:spPr>
      </p:pic>
      <p:pic>
        <p:nvPicPr>
          <p:cNvPr id="4" name="Picture 3">
            <a:extLst>
              <a:ext uri="{FF2B5EF4-FFF2-40B4-BE49-F238E27FC236}">
                <a16:creationId xmlns:a16="http://schemas.microsoft.com/office/drawing/2014/main" id="{8E3C65F0-5BC7-4309-BE89-41FA2D19C4FD}"/>
              </a:ext>
            </a:extLst>
          </p:cNvPr>
          <p:cNvPicPr>
            <a:picLocks noChangeAspect="1"/>
          </p:cNvPicPr>
          <p:nvPr/>
        </p:nvPicPr>
        <p:blipFill>
          <a:blip r:embed="rId6"/>
          <a:stretch>
            <a:fillRect/>
          </a:stretch>
        </p:blipFill>
        <p:spPr>
          <a:xfrm>
            <a:off x="2238375" y="347662"/>
            <a:ext cx="7715250" cy="6162675"/>
          </a:xfrm>
          <a:prstGeom prst="rect">
            <a:avLst/>
          </a:prstGeom>
        </p:spPr>
      </p:pic>
    </p:spTree>
    <p:extLst>
      <p:ext uri="{BB962C8B-B14F-4D97-AF65-F5344CB8AC3E}">
        <p14:creationId xmlns:p14="http://schemas.microsoft.com/office/powerpoint/2010/main" val="136065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71442" y="685800"/>
            <a:ext cx="4353116" cy="1474666"/>
          </a:xfrm>
        </p:spPr>
        <p:txBody>
          <a:bodyPr anchor="b">
            <a:normAutofit/>
          </a:bodyPr>
          <a:lstStyle/>
          <a:p>
            <a:pPr algn="ctr"/>
            <a:r>
              <a:rPr lang="en-US" sz="3200">
                <a:solidFill>
                  <a:srgbClr val="595959"/>
                </a:solidFill>
              </a:rPr>
              <a:t>Introduction to accountability scenarios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a:xfrm>
            <a:off x="871442" y="2447337"/>
            <a:ext cx="4353116" cy="3770434"/>
          </a:xfrm>
          <a:noFill/>
        </p:spPr>
        <p:txBody>
          <a:bodyPr anchor="t">
            <a:normAutofit/>
          </a:bodyPr>
          <a:lstStyle/>
          <a:p>
            <a:r>
              <a:rPr lang="en-US" sz="2000">
                <a:solidFill>
                  <a:srgbClr val="595959"/>
                </a:solidFill>
              </a:rPr>
              <a:t>Each of </a:t>
            </a:r>
            <a:r>
              <a:rPr lang="en-US" sz="2000" b="1">
                <a:solidFill>
                  <a:srgbClr val="FF0000"/>
                </a:solidFill>
              </a:rPr>
              <a:t>the six components </a:t>
            </a:r>
            <a:r>
              <a:rPr lang="en-US" sz="2000">
                <a:solidFill>
                  <a:srgbClr val="595959"/>
                </a:solidFill>
              </a:rPr>
              <a:t>represents a vital element of accountability. Together, they constitute a system to guide the processes and procedures to be executed to achieve all the results that have been mandated by Member States in full respect of the Organization’s values and policies to ensure the stewardship of resources.</a:t>
            </a:r>
            <a:endParaRPr lang="en-US" sz="2000" dirty="0">
              <a:solidFill>
                <a:srgbClr val="595959"/>
              </a:solidFill>
            </a:endParaRPr>
          </a:p>
        </p:txBody>
      </p:sp>
      <p:pic>
        <p:nvPicPr>
          <p:cNvPr id="4" name="Picture 3" descr="Diagram&#10;&#10;Description automatically generated">
            <a:extLst>
              <a:ext uri="{FF2B5EF4-FFF2-40B4-BE49-F238E27FC236}">
                <a16:creationId xmlns:a16="http://schemas.microsoft.com/office/drawing/2014/main" id="{D299E695-297D-4A10-8E1F-28B1DCAF70CA}"/>
              </a:ext>
            </a:extLst>
          </p:cNvPr>
          <p:cNvPicPr>
            <a:picLocks noChangeAspect="1"/>
          </p:cNvPicPr>
          <p:nvPr/>
        </p:nvPicPr>
        <p:blipFill>
          <a:blip r:embed="rId3"/>
          <a:stretch>
            <a:fillRect/>
          </a:stretch>
        </p:blipFill>
        <p:spPr>
          <a:xfrm>
            <a:off x="6096000" y="378651"/>
            <a:ext cx="6096000" cy="6220407"/>
          </a:xfrm>
          <a:prstGeom prst="rect">
            <a:avLst/>
          </a:prstGeom>
        </p:spPr>
      </p:pic>
    </p:spTree>
    <p:extLst>
      <p:ext uri="{BB962C8B-B14F-4D97-AF65-F5344CB8AC3E}">
        <p14:creationId xmlns:p14="http://schemas.microsoft.com/office/powerpoint/2010/main" val="1804685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71442" y="685800"/>
            <a:ext cx="4353116" cy="1474666"/>
          </a:xfrm>
        </p:spPr>
        <p:txBody>
          <a:bodyPr anchor="b">
            <a:normAutofit/>
          </a:bodyPr>
          <a:lstStyle/>
          <a:p>
            <a:pPr algn="ctr"/>
            <a:r>
              <a:rPr lang="en-US" sz="3200" dirty="0">
                <a:solidFill>
                  <a:srgbClr val="595959"/>
                </a:solidFill>
              </a:rPr>
              <a:t>Introduction to accountability scenarios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a:xfrm>
            <a:off x="871442" y="2447337"/>
            <a:ext cx="4353116" cy="3770434"/>
          </a:xfrm>
          <a:noFill/>
        </p:spPr>
        <p:txBody>
          <a:bodyPr anchor="t">
            <a:normAutofit fontScale="92500" lnSpcReduction="10000"/>
          </a:bodyPr>
          <a:lstStyle/>
          <a:p>
            <a:r>
              <a:rPr lang="en-US" sz="2000" dirty="0">
                <a:solidFill>
                  <a:srgbClr val="595959"/>
                </a:solidFill>
              </a:rPr>
              <a:t>In response to the increased level of risks faced by the Organization and to support the more decentralized structure brought about by the management reforms, the Organization has defined various risk management and control functions at three different levels to ensure a more effective accountability system.</a:t>
            </a:r>
          </a:p>
          <a:p>
            <a:r>
              <a:rPr lang="en-US" sz="2000" dirty="0">
                <a:solidFill>
                  <a:srgbClr val="595959"/>
                </a:solidFill>
              </a:rPr>
              <a:t>The “</a:t>
            </a:r>
            <a:r>
              <a:rPr lang="en-US" sz="2000" b="1" dirty="0">
                <a:solidFill>
                  <a:srgbClr val="FF0000"/>
                </a:solidFill>
              </a:rPr>
              <a:t>Three Lines Model</a:t>
            </a:r>
            <a:r>
              <a:rPr lang="en-US" sz="2000" dirty="0">
                <a:solidFill>
                  <a:srgbClr val="595959"/>
                </a:solidFill>
              </a:rPr>
              <a:t>” helps organizations identify structures and processes that best assist the achievement of objectives and facilitate strong governance and risk management. </a:t>
            </a:r>
          </a:p>
        </p:txBody>
      </p:sp>
      <p:graphicFrame>
        <p:nvGraphicFramePr>
          <p:cNvPr id="12" name="Chart 11">
            <a:extLst>
              <a:ext uri="{FF2B5EF4-FFF2-40B4-BE49-F238E27FC236}">
                <a16:creationId xmlns:a16="http://schemas.microsoft.com/office/drawing/2014/main" id="{5CE4B777-A2FE-437B-B29D-49A086F35C29}"/>
              </a:ext>
            </a:extLst>
          </p:cNvPr>
          <p:cNvGraphicFramePr/>
          <p:nvPr>
            <p:extLst>
              <p:ext uri="{D42A27DB-BD31-4B8C-83A1-F6EECF244321}">
                <p14:modId xmlns:p14="http://schemas.microsoft.com/office/powerpoint/2010/main" val="521601049"/>
              </p:ext>
            </p:extLst>
          </p:nvPr>
        </p:nvGraphicFramePr>
        <p:xfrm>
          <a:off x="6095999" y="0"/>
          <a:ext cx="6096001" cy="686547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mc:Choice xmlns:am3d="http://schemas.microsoft.com/office/drawing/2017/model3d" Requires="am3d">
          <p:graphicFrame>
            <p:nvGraphicFramePr>
              <p:cNvPr id="16" name="3D Model 15" descr="1">
                <a:extLst>
                  <a:ext uri="{FF2B5EF4-FFF2-40B4-BE49-F238E27FC236}">
                    <a16:creationId xmlns:a16="http://schemas.microsoft.com/office/drawing/2014/main" id="{CBF32E35-05E3-47E4-B1CA-64BA4C149EFC}"/>
                  </a:ext>
                </a:extLst>
              </p:cNvPr>
              <p:cNvGraphicFramePr>
                <a:graphicFrameLocks noChangeAspect="1"/>
              </p:cNvGraphicFramePr>
              <p:nvPr>
                <p:extLst>
                  <p:ext uri="{D42A27DB-BD31-4B8C-83A1-F6EECF244321}">
                    <p14:modId xmlns:p14="http://schemas.microsoft.com/office/powerpoint/2010/main" val="3727887588"/>
                  </p:ext>
                </p:extLst>
              </p:nvPr>
            </p:nvGraphicFramePr>
            <p:xfrm>
              <a:off x="6880447" y="1548174"/>
              <a:ext cx="550727" cy="913336"/>
            </p:xfrm>
            <a:graphic>
              <a:graphicData uri="http://schemas.microsoft.com/office/drawing/2017/model3d">
                <am3d:model3d r:embed="rId4">
                  <am3d:spPr>
                    <a:xfrm>
                      <a:off x="0" y="0"/>
                      <a:ext cx="550727" cy="913336"/>
                    </a:xfrm>
                    <a:prstGeom prst="rect">
                      <a:avLst/>
                    </a:prstGeom>
                    <a:solidFill>
                      <a:srgbClr val="4472C4"/>
                    </a:solidFill>
                  </am3d:spPr>
                  <am3d:camera>
                    <am3d:pos x="0" y="0" z="56205818"/>
                    <am3d:up dx="0" dy="36000000" dz="0"/>
                    <am3d:lookAt x="0" y="0" z="0"/>
                    <am3d:perspective fov="2700000"/>
                  </am3d:camera>
                  <am3d:trans>
                    <am3d:meterPerModelUnit n="13749960" d="1000000"/>
                    <am3d:preTrans dx="0" dy="-18776849" dz="0"/>
                    <am3d:scale>
                      <am3d:sx n="1000000" d="1000000"/>
                      <am3d:sy n="1000000" d="1000000"/>
                      <am3d:sz n="1000000" d="1000000"/>
                    </am3d:scale>
                    <am3d:rot ax="-310682" ay="-336870" az="30474"/>
                    <am3d:postTrans dx="0" dy="0" dz="0"/>
                  </am3d:trans>
                  <am3d:raster rName="Office3DRenderer" rVer="16.0.8326">
                    <am3d:blip r:embed="rId5"/>
                  </am3d:raster>
                  <am3d:objViewport viewportSz="1049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1">
                <a:extLst>
                  <a:ext uri="{FF2B5EF4-FFF2-40B4-BE49-F238E27FC236}">
                    <a16:creationId xmlns:a16="http://schemas.microsoft.com/office/drawing/2014/main" id="{CBF32E35-05E3-47E4-B1CA-64BA4C149EFC}"/>
                  </a:ext>
                </a:extLst>
              </p:cNvPr>
              <p:cNvPicPr>
                <a:picLocks noGrp="1" noRot="1" noChangeAspect="1" noMove="1" noResize="1" noEditPoints="1" noAdjustHandles="1" noChangeArrowheads="1" noChangeShapeType="1" noCrop="1"/>
              </p:cNvPicPr>
              <p:nvPr/>
            </p:nvPicPr>
            <p:blipFill>
              <a:blip r:embed="rId5"/>
              <a:stretch>
                <a:fillRect/>
              </a:stretch>
            </p:blipFill>
            <p:spPr>
              <a:xfrm>
                <a:off x="6880447" y="1548174"/>
                <a:ext cx="550727" cy="913336"/>
              </a:xfrm>
              <a:prstGeom prst="rect">
                <a:avLst/>
              </a:prstGeom>
              <a:solidFill>
                <a:srgbClr val="4472C4"/>
              </a:solidFill>
            </p:spPr>
          </p:pic>
        </mc:Fallback>
      </mc:AlternateContent>
      <mc:AlternateContent xmlns:mc="http://schemas.openxmlformats.org/markup-compatibility/2006">
        <mc:Choice xmlns:am3d="http://schemas.microsoft.com/office/drawing/2017/model3d" Requires="am3d">
          <p:graphicFrame>
            <p:nvGraphicFramePr>
              <p:cNvPr id="17" name="3D Model 16" descr="2">
                <a:extLst>
                  <a:ext uri="{FF2B5EF4-FFF2-40B4-BE49-F238E27FC236}">
                    <a16:creationId xmlns:a16="http://schemas.microsoft.com/office/drawing/2014/main" id="{04ED6859-3186-4173-9ED1-293C09478AD6}"/>
                  </a:ext>
                </a:extLst>
              </p:cNvPr>
              <p:cNvGraphicFramePr>
                <a:graphicFrameLocks noChangeAspect="1"/>
              </p:cNvGraphicFramePr>
              <p:nvPr>
                <p:extLst>
                  <p:ext uri="{D42A27DB-BD31-4B8C-83A1-F6EECF244321}">
                    <p14:modId xmlns:p14="http://schemas.microsoft.com/office/powerpoint/2010/main" val="1605047299"/>
                  </p:ext>
                </p:extLst>
              </p:nvPr>
            </p:nvGraphicFramePr>
            <p:xfrm>
              <a:off x="8878828" y="1069254"/>
              <a:ext cx="612713" cy="926207"/>
            </p:xfrm>
            <a:graphic>
              <a:graphicData uri="http://schemas.microsoft.com/office/drawing/2017/model3d">
                <am3d:model3d r:embed="rId6">
                  <am3d:spPr>
                    <a:xfrm>
                      <a:off x="0" y="0"/>
                      <a:ext cx="612713" cy="926207"/>
                    </a:xfrm>
                    <a:prstGeom prst="rect">
                      <a:avLst/>
                    </a:prstGeom>
                    <a:solidFill>
                      <a:srgbClr val="F68F28"/>
                    </a:solidFill>
                  </am3d:spPr>
                  <am3d:camera>
                    <am3d:pos x="0" y="0" z="57119606"/>
                    <am3d:up dx="0" dy="36000000" dz="0"/>
                    <am3d:lookAt x="0" y="0" z="0"/>
                    <am3d:perspective fov="2700000"/>
                  </am3d:camera>
                  <am3d:trans>
                    <am3d:meterPerModelUnit n="13650824" d="1000000"/>
                    <am3d:preTrans dx="0" dy="-18191123" dz="-3"/>
                    <am3d:scale>
                      <am3d:sx n="1000000" d="1000000"/>
                      <am3d:sy n="1000000" d="1000000"/>
                      <am3d:sz n="1000000" d="1000000"/>
                    </am3d:scale>
                    <am3d:rot ax="20946000" ay="21048000" az="108000"/>
                    <am3d:postTrans dx="0" dy="0" dz="0"/>
                  </am3d:trans>
                  <am3d:raster rName="Office3DRenderer" rVer="16.0.8326">
                    <am3d:blip r:embed="rId7"/>
                  </am3d:raster>
                  <am3d:objViewport viewportSz="10751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2">
                <a:extLst>
                  <a:ext uri="{FF2B5EF4-FFF2-40B4-BE49-F238E27FC236}">
                    <a16:creationId xmlns:a16="http://schemas.microsoft.com/office/drawing/2014/main" id="{04ED6859-3186-4173-9ED1-293C09478AD6}"/>
                  </a:ext>
                </a:extLst>
              </p:cNvPr>
              <p:cNvPicPr>
                <a:picLocks noGrp="1" noRot="1" noChangeAspect="1" noMove="1" noResize="1" noEditPoints="1" noAdjustHandles="1" noChangeArrowheads="1" noChangeShapeType="1" noCrop="1"/>
              </p:cNvPicPr>
              <p:nvPr/>
            </p:nvPicPr>
            <p:blipFill>
              <a:blip r:embed="rId7"/>
              <a:stretch>
                <a:fillRect/>
              </a:stretch>
            </p:blipFill>
            <p:spPr>
              <a:xfrm>
                <a:off x="8878828" y="1069254"/>
                <a:ext cx="612713" cy="926207"/>
              </a:xfrm>
              <a:prstGeom prst="rect">
                <a:avLst/>
              </a:prstGeom>
              <a:solidFill>
                <a:srgbClr val="F68F28"/>
              </a:solidFill>
            </p:spPr>
          </p:pic>
        </mc:Fallback>
      </mc:AlternateContent>
      <mc:AlternateContent xmlns:mc="http://schemas.openxmlformats.org/markup-compatibility/2006">
        <mc:Choice xmlns:am3d="http://schemas.microsoft.com/office/drawing/2017/model3d" Requires="am3d">
          <p:graphicFrame>
            <p:nvGraphicFramePr>
              <p:cNvPr id="18" name="3D Model 17" descr="3">
                <a:extLst>
                  <a:ext uri="{FF2B5EF4-FFF2-40B4-BE49-F238E27FC236}">
                    <a16:creationId xmlns:a16="http://schemas.microsoft.com/office/drawing/2014/main" id="{ED82C0C1-A9EB-4A5F-9666-4310A61A5465}"/>
                  </a:ext>
                </a:extLst>
              </p:cNvPr>
              <p:cNvGraphicFramePr>
                <a:graphicFrameLocks noChangeAspect="1"/>
              </p:cNvGraphicFramePr>
              <p:nvPr>
                <p:extLst>
                  <p:ext uri="{D42A27DB-BD31-4B8C-83A1-F6EECF244321}">
                    <p14:modId xmlns:p14="http://schemas.microsoft.com/office/powerpoint/2010/main" val="1050363020"/>
                  </p:ext>
                </p:extLst>
              </p:nvPr>
            </p:nvGraphicFramePr>
            <p:xfrm>
              <a:off x="10856229" y="582856"/>
              <a:ext cx="603147" cy="924189"/>
            </p:xfrm>
            <a:graphic>
              <a:graphicData uri="http://schemas.microsoft.com/office/drawing/2017/model3d">
                <am3d:model3d r:embed="rId8">
                  <am3d:spPr>
                    <a:xfrm>
                      <a:off x="0" y="0"/>
                      <a:ext cx="603147" cy="924189"/>
                    </a:xfrm>
                    <a:prstGeom prst="rect">
                      <a:avLst/>
                    </a:prstGeom>
                    <a:solidFill>
                      <a:srgbClr val="000000"/>
                    </a:solidFill>
                  </am3d:spPr>
                  <am3d:camera>
                    <am3d:pos x="0" y="0" z="56800106"/>
                    <am3d:up dx="0" dy="36000000" dz="0"/>
                    <am3d:lookAt x="0" y="0" z="0"/>
                    <am3d:perspective fov="2700000"/>
                  </am3d:camera>
                  <am3d:trans>
                    <am3d:meterPerModelUnit n="13446999" d="1000000"/>
                    <am3d:preTrans dx="2" dy="-18200446" dz="1"/>
                    <am3d:scale>
                      <am3d:sx n="1000000" d="1000000"/>
                      <am3d:sy n="1000000" d="1000000"/>
                      <am3d:sz n="1000000" d="1000000"/>
                    </am3d:scale>
                    <am3d:rot ax="20946000" ay="21048000" az="108000"/>
                    <am3d:postTrans dx="0" dy="0" dz="0"/>
                  </am3d:trans>
                  <am3d:raster rName="Office3DRenderer" rVer="16.0.8326">
                    <am3d:blip r:embed="rId9"/>
                  </am3d:raster>
                  <am3d:objViewport viewportSz="10714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3">
                <a:extLst>
                  <a:ext uri="{FF2B5EF4-FFF2-40B4-BE49-F238E27FC236}">
                    <a16:creationId xmlns:a16="http://schemas.microsoft.com/office/drawing/2014/main" id="{ED82C0C1-A9EB-4A5F-9666-4310A61A5465}"/>
                  </a:ext>
                </a:extLst>
              </p:cNvPr>
              <p:cNvPicPr>
                <a:picLocks noGrp="1" noRot="1" noChangeAspect="1" noMove="1" noResize="1" noEditPoints="1" noAdjustHandles="1" noChangeArrowheads="1" noChangeShapeType="1" noCrop="1"/>
              </p:cNvPicPr>
              <p:nvPr/>
            </p:nvPicPr>
            <p:blipFill>
              <a:blip r:embed="rId9"/>
              <a:stretch>
                <a:fillRect/>
              </a:stretch>
            </p:blipFill>
            <p:spPr>
              <a:xfrm>
                <a:off x="10856229" y="582856"/>
                <a:ext cx="603147" cy="924189"/>
              </a:xfrm>
              <a:prstGeom prst="rect">
                <a:avLst/>
              </a:prstGeom>
              <a:solidFill>
                <a:srgbClr val="000000"/>
              </a:solidFill>
            </p:spPr>
          </p:pic>
        </mc:Fallback>
      </mc:AlternateContent>
    </p:spTree>
    <p:extLst>
      <p:ext uri="{BB962C8B-B14F-4D97-AF65-F5344CB8AC3E}">
        <p14:creationId xmlns:p14="http://schemas.microsoft.com/office/powerpoint/2010/main" val="3413031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231598CC-E9D8-46F1-A31D-21527BFD6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1" y="365125"/>
            <a:ext cx="5393360" cy="1325563"/>
          </a:xfrm>
        </p:spPr>
        <p:txBody>
          <a:bodyPr>
            <a:normAutofit/>
          </a:bodyPr>
          <a:lstStyle/>
          <a:p>
            <a:r>
              <a:rPr lang="en-US" sz="2800" b="1" dirty="0"/>
              <a:t>Scenario 1: A decision taken in the best interest of the organization turned wrong</a:t>
            </a:r>
          </a:p>
        </p:txBody>
      </p:sp>
      <p:sp>
        <p:nvSpPr>
          <p:cNvPr id="10" name="Freeform: Shape 1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838200" y="1825625"/>
            <a:ext cx="5393361" cy="4351338"/>
          </a:xfrm>
        </p:spPr>
        <p:txBody>
          <a:bodyPr numCol="1" spcCol="274320">
            <a:normAutofit/>
          </a:bodyPr>
          <a:lstStyle/>
          <a:p>
            <a:pPr marL="0" indent="0" algn="just">
              <a:buNone/>
            </a:pPr>
            <a:r>
              <a:rPr lang="en-US" sz="2000" dirty="0"/>
              <a:t>	Michael works in a United Nations office in Country X, as the technical coordinator of a business transformation project.</a:t>
            </a:r>
          </a:p>
          <a:p>
            <a:pPr marL="0" indent="0" algn="just">
              <a:buNone/>
            </a:pPr>
            <a:r>
              <a:rPr lang="en-US" sz="2000" dirty="0"/>
              <a:t>	In his current role, he is valued for his technical expertise and is responsible for the project implementation with eight staff members under his supervision. In addition, there are twenty consultants who work for the company, Future Development Projects Incorporated (FDPI), which is providing services to the project.  FDPI is a well reputed consulting firm, whose services have been retained by the United Nations to design some of the processes that were to be re-configured in the context of the project, following the principle of “best value for money.”</a:t>
            </a:r>
          </a:p>
          <a:p>
            <a:pPr algn="just"/>
            <a:endParaRPr lang="en-US" sz="2000" dirty="0"/>
          </a:p>
        </p:txBody>
      </p:sp>
      <p:sp>
        <p:nvSpPr>
          <p:cNvPr id="11" name="Oval 1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lippery">
            <a:extLst>
              <a:ext uri="{FF2B5EF4-FFF2-40B4-BE49-F238E27FC236}">
                <a16:creationId xmlns:a16="http://schemas.microsoft.com/office/drawing/2014/main" id="{9CD492B8-50F9-4E7C-8DEA-BABC0A048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5968" y="1109670"/>
            <a:ext cx="2482114" cy="248211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3" name="Freeform: Shape 1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2"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7" name="Straight Connector 19">
            <a:extLst>
              <a:ext uri="{FF2B5EF4-FFF2-40B4-BE49-F238E27FC236}">
                <a16:creationId xmlns:a16="http://schemas.microsoft.com/office/drawing/2014/main" id="{2F61ABFD-DE05-41FD-A6B7-6D40196C15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Metallic spheres connected in mesh">
            <a:extLst>
              <a:ext uri="{FF2B5EF4-FFF2-40B4-BE49-F238E27FC236}">
                <a16:creationId xmlns:a16="http://schemas.microsoft.com/office/drawing/2014/main" id="{AECB748B-B026-47A1-9FE7-E2BCEF57B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331" y="4969677"/>
            <a:ext cx="2066062" cy="1379096"/>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9" name="Freeform: Shape 21">
            <a:extLst>
              <a:ext uri="{FF2B5EF4-FFF2-40B4-BE49-F238E27FC236}">
                <a16:creationId xmlns:a16="http://schemas.microsoft.com/office/drawing/2014/main" id="{0F646DF8-223D-47DD-95B1-F2654229E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97791"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Content Placeholder 4">
            <a:extLst>
              <a:ext uri="{FF2B5EF4-FFF2-40B4-BE49-F238E27FC236}">
                <a16:creationId xmlns:a16="http://schemas.microsoft.com/office/drawing/2014/main" id="{EC514212-D767-43ED-8511-559967044FA6}"/>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1 of 3</a:t>
            </a:r>
          </a:p>
        </p:txBody>
      </p:sp>
    </p:spTree>
    <p:extLst>
      <p:ext uri="{BB962C8B-B14F-4D97-AF65-F5344CB8AC3E}">
        <p14:creationId xmlns:p14="http://schemas.microsoft.com/office/powerpoint/2010/main" val="257492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0"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643468" y="1782981"/>
            <a:ext cx="6901193" cy="4393982"/>
          </a:xfrm>
        </p:spPr>
        <p:txBody>
          <a:bodyPr numCol="1" spcCol="274320">
            <a:normAutofit fontScale="92500" lnSpcReduction="20000"/>
          </a:bodyPr>
          <a:lstStyle/>
          <a:p>
            <a:pPr marL="0" indent="0" algn="just">
              <a:buNone/>
            </a:pPr>
            <a:r>
              <a:rPr lang="en-US" sz="2400" dirty="0"/>
              <a:t>	As the blueprints of the business transformation begin to take shape, Michael learns that the renovation work for the UN offices in Country X are scheduled to begin in two weeks’ time. The staff are to be relocated to temporary premises. When informed about the situation, FDPI graciously offers Michael to temporarily relocate his team in FDPI’s premises at no cost to the UN. </a:t>
            </a:r>
          </a:p>
          <a:p>
            <a:pPr marL="0" indent="0" algn="just">
              <a:buNone/>
            </a:pPr>
            <a:r>
              <a:rPr lang="en-US" sz="2400" dirty="0"/>
              <a:t>	In the opinion of FDPI, the temporary relocation of Michael’s team into FDPI’s office premises is not only going to save financial resources for the United Nations in the form of rental expense, but will also increase the project’s efficiency, due to closer interaction of UN staff with the rest of FDPI’s personnel. This would help facilitate the transfer of knowledge between FDPI and the UN staff and expedite the learning process.</a:t>
            </a:r>
          </a:p>
          <a:p>
            <a:pPr marL="0" indent="0">
              <a:buNone/>
            </a:pPr>
            <a:r>
              <a:rPr lang="en-GB" sz="1900" dirty="0"/>
              <a:t>	</a:t>
            </a:r>
            <a:endParaRPr lang="en-US" sz="1900" dirty="0"/>
          </a:p>
        </p:txBody>
      </p:sp>
      <p:pic>
        <p:nvPicPr>
          <p:cNvPr id="7" name="Graphic 6" descr="Slippery">
            <a:extLst>
              <a:ext uri="{FF2B5EF4-FFF2-40B4-BE49-F238E27FC236}">
                <a16:creationId xmlns:a16="http://schemas.microsoft.com/office/drawing/2014/main" id="{9CD492B8-50F9-4E7C-8DEA-BABC0A048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9870" y="713127"/>
            <a:ext cx="2635439" cy="2635439"/>
          </a:xfrm>
          <a:prstGeom prst="rect">
            <a:avLst/>
          </a:prstGeom>
        </p:spPr>
      </p:pic>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lose-up of blueprints">
            <a:extLst>
              <a:ext uri="{FF2B5EF4-FFF2-40B4-BE49-F238E27FC236}">
                <a16:creationId xmlns:a16="http://schemas.microsoft.com/office/drawing/2014/main" id="{C2CACA20-2FC1-47E6-B6CF-1D504FDDC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870" y="3509433"/>
            <a:ext cx="3428663" cy="2288632"/>
          </a:xfrm>
          <a:prstGeom prst="rect">
            <a:avLst/>
          </a:prstGeom>
        </p:spPr>
      </p:pic>
      <p:sp>
        <p:nvSpPr>
          <p:cNvPr id="23" name="Content Placeholder 4">
            <a:extLst>
              <a:ext uri="{FF2B5EF4-FFF2-40B4-BE49-F238E27FC236}">
                <a16:creationId xmlns:a16="http://schemas.microsoft.com/office/drawing/2014/main" id="{77AB989C-7A1A-4BDE-AEFC-FD6FA8CB411A}"/>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2 of 3</a:t>
            </a:r>
          </a:p>
        </p:txBody>
      </p:sp>
    </p:spTree>
    <p:extLst>
      <p:ext uri="{BB962C8B-B14F-4D97-AF65-F5344CB8AC3E}">
        <p14:creationId xmlns:p14="http://schemas.microsoft.com/office/powerpoint/2010/main" val="260673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1137034" y="1056109"/>
            <a:ext cx="6433805" cy="5046578"/>
          </a:xfrm>
        </p:spPr>
        <p:txBody>
          <a:bodyPr numCol="1" spcCol="274320">
            <a:normAutofit/>
          </a:bodyPr>
          <a:lstStyle/>
          <a:p>
            <a:pPr marL="0" indent="0" algn="just">
              <a:buNone/>
            </a:pPr>
            <a:r>
              <a:rPr lang="en-GB" sz="1800" dirty="0"/>
              <a:t>	When asked by his staff what the working arrangement would be, Michael assured them that they would be comfortably located in a decent setting. He would take full responsibility for the essential facilities his team should have. Michael felt that the project had to be delivered on time, as he had a reputation for meeting his deadlines. He said that they should not let the renovation stand in the way of its the timely completion of the project.</a:t>
            </a:r>
            <a:endParaRPr lang="en-US" sz="1800" dirty="0"/>
          </a:p>
          <a:p>
            <a:pPr marL="0" indent="0" algn="just">
              <a:buNone/>
            </a:pPr>
            <a:r>
              <a:rPr lang="en-GB" sz="1800" dirty="0"/>
              <a:t>	Michael - convinced that this offer by FDPI is in the best interest of the UN and the project- decides to accept the offer. He and his team relocate temporarily to FDPI’s premises with the assistance of a moving company, hired by FDPI. Three months later, once the renovation is complete, the team moves back to the United Nations premises.</a:t>
            </a:r>
            <a:endParaRPr lang="en-US" sz="1800" dirty="0"/>
          </a:p>
          <a:p>
            <a:pPr marL="0" indent="0" algn="just">
              <a:buNone/>
            </a:pPr>
            <a:r>
              <a:rPr lang="en-GB" sz="1800" dirty="0"/>
              <a:t>	One year later, Michael is the subject of a UN investigation that determines that although he acted in good faith, the actions taken by him were not compatible with United Nations regulations, rules, and policies</a:t>
            </a:r>
            <a:r>
              <a:rPr lang="en-GB" sz="1600" dirty="0"/>
              <a:t>.</a:t>
            </a:r>
            <a:endParaRPr lang="en-US" sz="1600" dirty="0"/>
          </a:p>
          <a:p>
            <a:endParaRPr lang="en-US" sz="1600" dirty="0"/>
          </a:p>
        </p:txBody>
      </p:sp>
      <p:pic>
        <p:nvPicPr>
          <p:cNvPr id="7" name="Graphic 6" descr="Slippery">
            <a:extLst>
              <a:ext uri="{FF2B5EF4-FFF2-40B4-BE49-F238E27FC236}">
                <a16:creationId xmlns:a16="http://schemas.microsoft.com/office/drawing/2014/main" id="{9CD492B8-50F9-4E7C-8DEA-BABC0A048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6850" y="1056108"/>
            <a:ext cx="2206950" cy="2206950"/>
          </a:xfrm>
          <a:prstGeom prst="rect">
            <a:avLst/>
          </a:prstGeom>
        </p:spPr>
      </p:pic>
      <p:pic>
        <p:nvPicPr>
          <p:cNvPr id="4" name="Picture 3" descr="High-rise building amidst skyscrapers">
            <a:extLst>
              <a:ext uri="{FF2B5EF4-FFF2-40B4-BE49-F238E27FC236}">
                <a16:creationId xmlns:a16="http://schemas.microsoft.com/office/drawing/2014/main" id="{6378A3CB-66CC-4AFF-AB02-9BEC154D0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850" y="3584791"/>
            <a:ext cx="2206950" cy="1655212"/>
          </a:xfrm>
          <a:prstGeom prst="rect">
            <a:avLst/>
          </a:prstGeom>
        </p:spPr>
      </p:pic>
      <p:sp>
        <p:nvSpPr>
          <p:cNvPr id="9" name="Content Placeholder 4">
            <a:extLst>
              <a:ext uri="{FF2B5EF4-FFF2-40B4-BE49-F238E27FC236}">
                <a16:creationId xmlns:a16="http://schemas.microsoft.com/office/drawing/2014/main" id="{8C51C9F0-1AE4-49AB-9B6E-B2F186B8421E}"/>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3 of 3</a:t>
            </a:r>
          </a:p>
        </p:txBody>
      </p:sp>
    </p:spTree>
    <p:extLst>
      <p:ext uri="{BB962C8B-B14F-4D97-AF65-F5344CB8AC3E}">
        <p14:creationId xmlns:p14="http://schemas.microsoft.com/office/powerpoint/2010/main" val="394981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1: discussion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285874"/>
          </a:xfrm>
        </p:spPr>
        <p:txBody>
          <a:bodyPr numCol="1" spcCol="274320">
            <a:normAutofit/>
          </a:bodyPr>
          <a:lstStyle/>
          <a:p>
            <a:pPr marL="742950" indent="-742950" algn="just">
              <a:buFont typeface="+mj-lt"/>
              <a:buAutoNum type="arabicPeriod"/>
            </a:pPr>
            <a:r>
              <a:rPr lang="en-US" sz="3800" dirty="0">
                <a:solidFill>
                  <a:schemeClr val="bg1"/>
                </a:solidFill>
              </a:rPr>
              <a:t>Please participate fully in the discussion</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rgbClr val="FF0000"/>
                </a:solidFill>
              </a:rPr>
              <a:t>No lecturing allowed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There are no perfect answers, what matters is interaction</a:t>
            </a: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58578" y="0"/>
            <a:ext cx="1590444" cy="1590444"/>
          </a:xfrm>
          <a:prstGeom prst="rect">
            <a:avLst/>
          </a:prstGeom>
        </p:spPr>
      </p:pic>
      <p:pic>
        <p:nvPicPr>
          <p:cNvPr id="6" name="Graphic 5" descr="Lecturer">
            <a:extLst>
              <a:ext uri="{FF2B5EF4-FFF2-40B4-BE49-F238E27FC236}">
                <a16:creationId xmlns:a16="http://schemas.microsoft.com/office/drawing/2014/main" id="{EFF64281-888A-45BA-A57F-EB289E7FC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4019" y="2417474"/>
            <a:ext cx="1663874" cy="1663874"/>
          </a:xfrm>
          <a:prstGeom prst="rect">
            <a:avLst/>
          </a:prstGeom>
        </p:spPr>
      </p:pic>
      <p:sp>
        <p:nvSpPr>
          <p:cNvPr id="9" name="Flowchart: Connector 8">
            <a:extLst>
              <a:ext uri="{FF2B5EF4-FFF2-40B4-BE49-F238E27FC236}">
                <a16:creationId xmlns:a16="http://schemas.microsoft.com/office/drawing/2014/main" id="{0B138D0B-3F17-4DD2-9651-7812E07939FA}"/>
              </a:ext>
            </a:extLst>
          </p:cNvPr>
          <p:cNvSpPr/>
          <p:nvPr/>
        </p:nvSpPr>
        <p:spPr>
          <a:xfrm>
            <a:off x="5515105" y="2417473"/>
            <a:ext cx="1921702" cy="1853901"/>
          </a:xfrm>
          <a:prstGeom prst="flowChartConnector">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12B3BA-9CAF-421F-95EE-A8CC2B401FDE}"/>
              </a:ext>
            </a:extLst>
          </p:cNvPr>
          <p:cNvCxnSpPr>
            <a:stCxn id="9" idx="7"/>
            <a:endCxn id="9" idx="3"/>
          </p:cNvCxnSpPr>
          <p:nvPr/>
        </p:nvCxnSpPr>
        <p:spPr>
          <a:xfrm flipH="1">
            <a:off x="5796532" y="2688971"/>
            <a:ext cx="1358848" cy="131090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72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a:solidFill>
                  <a:schemeClr val="bg1"/>
                </a:solidFill>
              </a:rPr>
              <a:t>Scenario 1: lessons learnt</a:t>
            </a:r>
            <a:endParaRPr lang="en-US" dirty="0">
              <a:solidFill>
                <a:schemeClr val="bg1"/>
              </a:solidFill>
            </a:endParaRP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285874"/>
          </a:xfrm>
        </p:spPr>
        <p:txBody>
          <a:bodyPr numCol="1" spcCol="274320">
            <a:normAutofit fontScale="70000" lnSpcReduction="20000"/>
          </a:bodyPr>
          <a:lstStyle/>
          <a:p>
            <a:pPr marL="742950" indent="-742950" algn="just">
              <a:buFont typeface="+mj-lt"/>
              <a:buAutoNum type="arabicPeriod"/>
            </a:pPr>
            <a:r>
              <a:rPr lang="en-US" sz="3800" dirty="0">
                <a:solidFill>
                  <a:schemeClr val="bg1"/>
                </a:solidFill>
              </a:rPr>
              <a:t>The UN has a system of </a:t>
            </a:r>
            <a:r>
              <a:rPr lang="en-US" sz="3800" u="sng" dirty="0">
                <a:solidFill>
                  <a:schemeClr val="bg1"/>
                </a:solidFill>
              </a:rPr>
              <a:t>internal controls </a:t>
            </a:r>
            <a:r>
              <a:rPr lang="en-US" sz="3800" dirty="0">
                <a:solidFill>
                  <a:schemeClr val="bg1"/>
                </a:solidFill>
              </a:rPr>
              <a:t>to assure achievement of its objectives with adequate resource utilization and reporting requirements.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This system also includes the </a:t>
            </a:r>
            <a:r>
              <a:rPr lang="en-US" sz="3800" u="sng" dirty="0">
                <a:solidFill>
                  <a:schemeClr val="bg1"/>
                </a:solidFill>
              </a:rPr>
              <a:t>mechanisms and processes </a:t>
            </a:r>
            <a:r>
              <a:rPr lang="en-US" sz="3800" dirty="0">
                <a:solidFill>
                  <a:schemeClr val="bg1"/>
                </a:solidFill>
              </a:rPr>
              <a:t>that exist to protect staff members from abuse in the performance of their work.</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Staff members are </a:t>
            </a:r>
            <a:r>
              <a:rPr lang="en-US" sz="3800" u="sng" dirty="0">
                <a:solidFill>
                  <a:schemeClr val="bg1"/>
                </a:solidFill>
              </a:rPr>
              <a:t>expected to be familiar</a:t>
            </a:r>
            <a:r>
              <a:rPr lang="en-US" sz="3800" dirty="0">
                <a:solidFill>
                  <a:schemeClr val="bg1"/>
                </a:solidFill>
              </a:rPr>
              <a:t> with these systems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When confronted with a decision of this nature, staff members must </a:t>
            </a:r>
            <a:r>
              <a:rPr lang="en-US" sz="3800" u="sng" dirty="0">
                <a:solidFill>
                  <a:schemeClr val="bg1"/>
                </a:solidFill>
              </a:rPr>
              <a:t>ask</a:t>
            </a:r>
            <a:r>
              <a:rPr lang="en-US" sz="3800" dirty="0">
                <a:solidFill>
                  <a:schemeClr val="bg1"/>
                </a:solidFill>
              </a:rPr>
              <a:t> their supervisor or other experienced colleagues in the office how to proceed.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u="sng" dirty="0">
                <a:solidFill>
                  <a:schemeClr val="bg1"/>
                </a:solidFill>
              </a:rPr>
              <a:t>Acting in good faith, without full knowledge</a:t>
            </a:r>
            <a:r>
              <a:rPr lang="en-US" sz="3800" dirty="0">
                <a:solidFill>
                  <a:schemeClr val="bg1"/>
                </a:solidFill>
              </a:rPr>
              <a:t> of the internal control system, can lead to violation of internal controls. </a:t>
            </a: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0558578" y="0"/>
            <a:ext cx="1590444" cy="1590444"/>
          </a:xfrm>
          <a:prstGeom prst="rect">
            <a:avLst/>
          </a:prstGeom>
        </p:spPr>
      </p:pic>
    </p:spTree>
    <p:extLst>
      <p:ext uri="{BB962C8B-B14F-4D97-AF65-F5344CB8AC3E}">
        <p14:creationId xmlns:p14="http://schemas.microsoft.com/office/powerpoint/2010/main" val="265636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1: taking action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151270"/>
          </a:xfrm>
        </p:spPr>
        <p:txBody>
          <a:bodyPr numCol="1" spcCol="274320">
            <a:normAutofit fontScale="92500" lnSpcReduction="20000"/>
          </a:bodyPr>
          <a:lstStyle/>
          <a:p>
            <a:pPr marL="742950" indent="-742950" algn="just">
              <a:buFont typeface="+mj-lt"/>
              <a:buAutoNum type="arabicPeriod"/>
            </a:pPr>
            <a:r>
              <a:rPr lang="en-US" sz="3800" dirty="0">
                <a:solidFill>
                  <a:schemeClr val="bg1"/>
                </a:solidFill>
              </a:rPr>
              <a:t>Taking a decision in the “best interest of the Organization” while not adhering to the processes, procedures, regulations, rules, and policies may take you down a wrong path.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Know the functional areas of the office you work for, be familiar with the responsibilities of your colleagues as well as your responsibilities and act accordingly.</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Be familiar with the ethical standards you are expected to adhere to, including avoiding the appearance of acting in violation of them.</a:t>
            </a:r>
          </a:p>
          <a:p>
            <a:pPr marL="742950" indent="-742950" algn="just">
              <a:buFont typeface="+mj-lt"/>
              <a:buAutoNum type="arabicPeriod"/>
            </a:pPr>
            <a:endParaRPr lang="en-US" sz="3800" dirty="0">
              <a:solidFill>
                <a:schemeClr val="bg1"/>
              </a:solidFill>
            </a:endParaRPr>
          </a:p>
        </p:txBody>
      </p:sp>
      <p:pic>
        <p:nvPicPr>
          <p:cNvPr id="4" name="Picture 3">
            <a:extLst>
              <a:ext uri="{FF2B5EF4-FFF2-40B4-BE49-F238E27FC236}">
                <a16:creationId xmlns:a16="http://schemas.microsoft.com/office/drawing/2014/main" id="{39A3F556-B657-423D-B3DA-430DC96AB722}"/>
              </a:ext>
            </a:extLst>
          </p:cNvPr>
          <p:cNvPicPr>
            <a:picLocks noChangeAspect="1"/>
          </p:cNvPicPr>
          <p:nvPr/>
        </p:nvPicPr>
        <p:blipFill>
          <a:blip r:embed="rId3">
            <a:duotone>
              <a:schemeClr val="accent1">
                <a:shade val="45000"/>
                <a:satMod val="135000"/>
              </a:schemeClr>
              <a:prstClr val="white"/>
            </a:duotone>
          </a:blip>
          <a:stretch>
            <a:fillRect/>
          </a:stretch>
        </p:blipFill>
        <p:spPr>
          <a:xfrm>
            <a:off x="10561320" y="0"/>
            <a:ext cx="1591056" cy="1591056"/>
          </a:xfrm>
          <a:prstGeom prst="rect">
            <a:avLst/>
          </a:prstGeom>
        </p:spPr>
      </p:pic>
    </p:spTree>
    <p:extLst>
      <p:ext uri="{BB962C8B-B14F-4D97-AF65-F5344CB8AC3E}">
        <p14:creationId xmlns:p14="http://schemas.microsoft.com/office/powerpoint/2010/main" val="55741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5116878" y="629266"/>
            <a:ext cx="6422849" cy="1676603"/>
          </a:xfrm>
        </p:spPr>
        <p:txBody>
          <a:bodyPr>
            <a:normAutofit/>
          </a:bodyPr>
          <a:lstStyle/>
          <a:p>
            <a:r>
              <a:rPr lang="en-GB" sz="3400" b="1" dirty="0"/>
              <a:t>Scenario 2: Honouring our commitments and delivering results under difficult circumstances</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B3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uzzle pieces">
            <a:extLst>
              <a:ext uri="{FF2B5EF4-FFF2-40B4-BE49-F238E27FC236}">
                <a16:creationId xmlns:a16="http://schemas.microsoft.com/office/drawing/2014/main" id="{EFE853E6-6680-4173-8BB1-E2500CCE5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632" y="803049"/>
            <a:ext cx="2470743" cy="2470743"/>
          </a:xfrm>
          <a:prstGeom prst="rect">
            <a:avLst/>
          </a:prstGeom>
        </p:spPr>
      </p:pic>
      <p:pic>
        <p:nvPicPr>
          <p:cNvPr id="6" name="Picture 5" descr="Stock exchange numbers">
            <a:extLst>
              <a:ext uri="{FF2B5EF4-FFF2-40B4-BE49-F238E27FC236}">
                <a16:creationId xmlns:a16="http://schemas.microsoft.com/office/drawing/2014/main" id="{FA6FB4B1-7378-492D-AA47-C8D4E25A1C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672" y="3670395"/>
            <a:ext cx="3026663" cy="2020297"/>
          </a:xfrm>
          <a:prstGeom prst="rect">
            <a:avLst/>
          </a:prstGeom>
          <a:effectLst/>
        </p:spPr>
      </p:pic>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5116880" y="2438400"/>
            <a:ext cx="6422848" cy="3785419"/>
          </a:xfrm>
        </p:spPr>
        <p:txBody>
          <a:bodyPr numCol="1" spcCol="274320">
            <a:normAutofit/>
          </a:bodyPr>
          <a:lstStyle/>
          <a:p>
            <a:pPr marL="0" indent="0" algn="just">
              <a:buNone/>
            </a:pPr>
            <a:r>
              <a:rPr lang="en-US" sz="1700" dirty="0"/>
              <a:t>	Maria is the </a:t>
            </a:r>
            <a:r>
              <a:rPr lang="en-GB" sz="1700" dirty="0"/>
              <a:t>Director of the Division that focuses on Trade and Services, in the Department that deals with trade and development in United Nations Headquarters. She has been working with the United Nations for 10 years and was recently promoted. Upon selection, she became responsible for preparing and implementing the programme of work and the budget of her Division. </a:t>
            </a:r>
          </a:p>
          <a:p>
            <a:pPr marL="0" indent="0" algn="just">
              <a:buNone/>
            </a:pPr>
            <a:r>
              <a:rPr lang="en-GB" sz="1700" dirty="0"/>
              <a:t>	As a professional, she analysed in detail the prior programme of work of her Division. She considered new emerging issues to be included for the current year and others that should be progressively discontinued. As a deference to her departing supervisor, she maintained most of the deliverables (outputs) the Division had been producing for years, and with which her staff felt comfortable, and added new ones.</a:t>
            </a:r>
          </a:p>
        </p:txBody>
      </p:sp>
      <p:sp>
        <p:nvSpPr>
          <p:cNvPr id="9" name="Content Placeholder 4">
            <a:extLst>
              <a:ext uri="{FF2B5EF4-FFF2-40B4-BE49-F238E27FC236}">
                <a16:creationId xmlns:a16="http://schemas.microsoft.com/office/drawing/2014/main" id="{2CEB862B-02B2-43FD-8599-2E8ACC94876B}"/>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1 of 3</a:t>
            </a:r>
          </a:p>
        </p:txBody>
      </p:sp>
    </p:spTree>
    <p:extLst>
      <p:ext uri="{BB962C8B-B14F-4D97-AF65-F5344CB8AC3E}">
        <p14:creationId xmlns:p14="http://schemas.microsoft.com/office/powerpoint/2010/main" val="304865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88DA1F7-243F-4238-B2E5-D9BC0A53C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A7FC5E3B-10AB-47E5-A8FC-14E8B42CE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131819"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uzzle pieces">
            <a:extLst>
              <a:ext uri="{FF2B5EF4-FFF2-40B4-BE49-F238E27FC236}">
                <a16:creationId xmlns:a16="http://schemas.microsoft.com/office/drawing/2014/main" id="{EFE853E6-6680-4173-8BB1-E2500CCE5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155" y="803049"/>
            <a:ext cx="1635351" cy="1635351"/>
          </a:xfrm>
          <a:prstGeom prst="rect">
            <a:avLst/>
          </a:prstGeom>
        </p:spPr>
      </p:pic>
      <p:pic>
        <p:nvPicPr>
          <p:cNvPr id="6" name="Picture 5" descr="A stock chart with blue graphs">
            <a:extLst>
              <a:ext uri="{FF2B5EF4-FFF2-40B4-BE49-F238E27FC236}">
                <a16:creationId xmlns:a16="http://schemas.microsoft.com/office/drawing/2014/main" id="{AE688369-E059-47F0-97C5-7C97F89E0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614" y="2558128"/>
            <a:ext cx="2344433" cy="1594214"/>
          </a:xfrm>
          <a:prstGeom prst="rect">
            <a:avLst/>
          </a:prstGeom>
        </p:spPr>
      </p:pic>
      <p:pic>
        <p:nvPicPr>
          <p:cNvPr id="8" name="Picture 7" descr="Close up photo of colorful graph data">
            <a:extLst>
              <a:ext uri="{FF2B5EF4-FFF2-40B4-BE49-F238E27FC236}">
                <a16:creationId xmlns:a16="http://schemas.microsoft.com/office/drawing/2014/main" id="{F9B7A655-7ED5-4FE7-8D3A-C97792950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15" y="4313208"/>
            <a:ext cx="2376831" cy="1586535"/>
          </a:xfrm>
          <a:prstGeom prst="rect">
            <a:avLst/>
          </a:prstGeom>
          <a:effectLst/>
        </p:spPr>
      </p:pic>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4636007" y="484632"/>
            <a:ext cx="6903721" cy="5739187"/>
          </a:xfrm>
        </p:spPr>
        <p:txBody>
          <a:bodyPr numCol="1" spcCol="274320">
            <a:normAutofit/>
          </a:bodyPr>
          <a:lstStyle/>
          <a:p>
            <a:pPr marL="0" indent="0" algn="just">
              <a:buNone/>
            </a:pPr>
            <a:r>
              <a:rPr lang="en-US" sz="1600" dirty="0"/>
              <a:t>	</a:t>
            </a:r>
            <a:r>
              <a:rPr lang="en-GB" sz="2000" dirty="0"/>
              <a:t>During the first quarter, she was very happy with the work of the Division and how her 15 staff were handling the challenges presented by the additional workload. By coincidence, three of her staff retired or left the Division at the beginning of the second quarter. At the same time, the financial situation of the Organization worsened, due to significant delays in the payment of the assessments by Member States. The vacant posts were temporarily frozen. She could not rely on general temporary assistance funds either, as their utilization had been strictly limited. She still had to deliver the work programme that she had committed to.</a:t>
            </a:r>
          </a:p>
          <a:p>
            <a:pPr marL="0" indent="0" algn="just">
              <a:buNone/>
            </a:pPr>
            <a:r>
              <a:rPr lang="en-GB" sz="2000" dirty="0"/>
              <a:t>	“I used to enjoy this work," Maria thought, while sitting at her desk at 10:00 p.m. on a Tuesday night, depressed. Her staff had also started to complain about work pressure, although when she discussed the preparation of the Division’s work plan, they had all agreed to introducing new deliverables (outputs). They had also agreed to implement the additional work that implied keeping most of the traditional deliverables (outputs), as a transitional measure towards revamping the work plan of the Division.</a:t>
            </a:r>
          </a:p>
        </p:txBody>
      </p:sp>
      <p:sp>
        <p:nvSpPr>
          <p:cNvPr id="18" name="Content Placeholder 4">
            <a:extLst>
              <a:ext uri="{FF2B5EF4-FFF2-40B4-BE49-F238E27FC236}">
                <a16:creationId xmlns:a16="http://schemas.microsoft.com/office/drawing/2014/main" id="{323DD67E-4F5F-4C86-8629-A946703D8DE8}"/>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2 of 3</a:t>
            </a:r>
          </a:p>
        </p:txBody>
      </p:sp>
    </p:spTree>
    <p:extLst>
      <p:ext uri="{BB962C8B-B14F-4D97-AF65-F5344CB8AC3E}">
        <p14:creationId xmlns:p14="http://schemas.microsoft.com/office/powerpoint/2010/main" val="415765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Welcome!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GB" dirty="0">
                <a:solidFill>
                  <a:schemeClr val="bg1"/>
                </a:solidFill>
              </a:rPr>
              <a:t>We have collective commitments to the Member States </a:t>
            </a:r>
          </a:p>
          <a:p>
            <a:pPr lvl="1"/>
            <a:r>
              <a:rPr lang="en-GB" dirty="0">
                <a:solidFill>
                  <a:schemeClr val="bg1"/>
                </a:solidFill>
              </a:rPr>
              <a:t>to deliver on our mandates</a:t>
            </a:r>
          </a:p>
          <a:p>
            <a:pPr lvl="1"/>
            <a:r>
              <a:rPr lang="en-GB" dirty="0">
                <a:solidFill>
                  <a:schemeClr val="bg1"/>
                </a:solidFill>
              </a:rPr>
              <a:t>to deliver on our individual roles as staff members in honouring those commitments. </a:t>
            </a:r>
          </a:p>
          <a:p>
            <a:r>
              <a:rPr lang="en-GB" dirty="0">
                <a:solidFill>
                  <a:schemeClr val="bg1"/>
                </a:solidFill>
              </a:rPr>
              <a:t>Understanding the Accountability System in the Secretariat helps us </a:t>
            </a:r>
          </a:p>
          <a:p>
            <a:pPr lvl="1"/>
            <a:r>
              <a:rPr lang="en-GB" dirty="0">
                <a:solidFill>
                  <a:schemeClr val="bg1"/>
                </a:solidFill>
              </a:rPr>
              <a:t>make better decisions</a:t>
            </a:r>
          </a:p>
          <a:p>
            <a:pPr lvl="1"/>
            <a:r>
              <a:rPr lang="en-GB" dirty="0">
                <a:solidFill>
                  <a:schemeClr val="bg1"/>
                </a:solidFill>
              </a:rPr>
              <a:t>prioritize actions in the public interest</a:t>
            </a:r>
          </a:p>
          <a:p>
            <a:pPr lvl="1"/>
            <a:r>
              <a:rPr lang="en-GB" dirty="0">
                <a:solidFill>
                  <a:schemeClr val="bg1"/>
                </a:solidFill>
              </a:rPr>
              <a:t>be ready to answer for the use of the office and resources entrusted to us </a:t>
            </a:r>
          </a:p>
          <a:p>
            <a:endParaRPr lang="en-GB" dirty="0"/>
          </a:p>
        </p:txBody>
      </p:sp>
    </p:spTree>
    <p:extLst>
      <p:ext uri="{BB962C8B-B14F-4D97-AF65-F5344CB8AC3E}">
        <p14:creationId xmlns:p14="http://schemas.microsoft.com/office/powerpoint/2010/main" val="242267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649224" y="484632"/>
            <a:ext cx="6422848" cy="5739187"/>
          </a:xfrm>
        </p:spPr>
        <p:txBody>
          <a:bodyPr numCol="1" spcCol="274320">
            <a:normAutofit lnSpcReduction="10000"/>
          </a:bodyPr>
          <a:lstStyle/>
          <a:p>
            <a:pPr marL="0" indent="0" algn="just">
              <a:buNone/>
            </a:pPr>
            <a:r>
              <a:rPr lang="en-US" sz="2000" dirty="0"/>
              <a:t>	</a:t>
            </a:r>
            <a:r>
              <a:rPr lang="en-GB" sz="2000" dirty="0"/>
              <a:t>No one had foreseen the critical financial situation. Maria smiled at her situation, "Here I am…I wanted to re-launch the Division’s work, including more updated deliverables. My proposal was well received and approved by Member States, but I might not be able to deliver even the traditional deliverables (outputs) with the current financial situation.”</a:t>
            </a:r>
          </a:p>
          <a:p>
            <a:pPr marL="0" indent="0" algn="just">
              <a:buNone/>
            </a:pPr>
            <a:r>
              <a:rPr lang="en-GB" sz="2000" dirty="0"/>
              <a:t>	On Friday, Maria had one of her weekly meetings with her staff, which had been put in place by the prior Director. Maria was not fond of these because they always seemed to drag on and little got accomplished. Maria was supposed to talk about the division’s work plan for 15 to 20 minutes, and she could envision all her staff sitting there, fidgeting in their seats, or looking at the floor. Even worse, the staff had used the prior meeting to complain about how the Division “needed more help to implement the work programme," a request she knew she could not deliver. </a:t>
            </a:r>
          </a:p>
          <a:p>
            <a:pPr marL="0" indent="0" algn="just">
              <a:buNone/>
            </a:pPr>
            <a:r>
              <a:rPr lang="en-GB" sz="2000" dirty="0"/>
              <a:t>	Maria was not looking forward to Friday’s meeting. She wondered if there were ways to discuss the real problems in the Division and produce real results, such as how to implement the Division’s work-plan within the </a:t>
            </a:r>
            <a:r>
              <a:rPr lang="en-US" sz="2000" dirty="0"/>
              <a:t>limitation imposed by the financial crisis.</a:t>
            </a:r>
          </a:p>
        </p:txBody>
      </p:sp>
      <p:sp>
        <p:nvSpPr>
          <p:cNvPr id="11" name="Rectangle 10">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0624"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uzzle pieces">
            <a:extLst>
              <a:ext uri="{FF2B5EF4-FFF2-40B4-BE49-F238E27FC236}">
                <a16:creationId xmlns:a16="http://schemas.microsoft.com/office/drawing/2014/main" id="{EFE853E6-6680-4173-8BB1-E2500CCE5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38622" y="803049"/>
            <a:ext cx="2470743" cy="2470743"/>
          </a:xfrm>
          <a:prstGeom prst="rect">
            <a:avLst/>
          </a:prstGeom>
          <a:effectLst/>
        </p:spPr>
      </p:pic>
      <p:pic>
        <p:nvPicPr>
          <p:cNvPr id="6" name="Picture 5" descr="People in a classroom">
            <a:extLst>
              <a:ext uri="{FF2B5EF4-FFF2-40B4-BE49-F238E27FC236}">
                <a16:creationId xmlns:a16="http://schemas.microsoft.com/office/drawing/2014/main" id="{D500AB7E-5F03-4545-A2AF-3511301C8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666" y="3670395"/>
            <a:ext cx="3026663" cy="2020297"/>
          </a:xfrm>
          <a:prstGeom prst="rect">
            <a:avLst/>
          </a:prstGeom>
        </p:spPr>
      </p:pic>
      <p:sp>
        <p:nvSpPr>
          <p:cNvPr id="9" name="Content Placeholder 4">
            <a:extLst>
              <a:ext uri="{FF2B5EF4-FFF2-40B4-BE49-F238E27FC236}">
                <a16:creationId xmlns:a16="http://schemas.microsoft.com/office/drawing/2014/main" id="{0E891AC5-4A8C-48FA-8F34-625E3FA0038B}"/>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3 of 3</a:t>
            </a:r>
          </a:p>
        </p:txBody>
      </p:sp>
    </p:spTree>
    <p:extLst>
      <p:ext uri="{BB962C8B-B14F-4D97-AF65-F5344CB8AC3E}">
        <p14:creationId xmlns:p14="http://schemas.microsoft.com/office/powerpoint/2010/main" val="4178478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2: discussion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285874"/>
          </a:xfrm>
        </p:spPr>
        <p:txBody>
          <a:bodyPr numCol="1" spcCol="274320">
            <a:normAutofit/>
          </a:bodyPr>
          <a:lstStyle/>
          <a:p>
            <a:pPr marL="742950" indent="-742950" algn="just">
              <a:buFont typeface="+mj-lt"/>
              <a:buAutoNum type="arabicPeriod"/>
            </a:pPr>
            <a:r>
              <a:rPr lang="en-US" sz="3800" dirty="0">
                <a:solidFill>
                  <a:schemeClr val="bg1"/>
                </a:solidFill>
              </a:rPr>
              <a:t>Please participate fully in the discussion</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rgbClr val="7030A0"/>
                </a:solidFill>
              </a:rPr>
              <a:t>No lecturing allowed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There are no perfect answers, what matters is interaction</a:t>
            </a: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58578" y="0"/>
            <a:ext cx="1590444" cy="1590444"/>
          </a:xfrm>
          <a:prstGeom prst="rect">
            <a:avLst/>
          </a:prstGeom>
        </p:spPr>
      </p:pic>
      <p:pic>
        <p:nvPicPr>
          <p:cNvPr id="6" name="Graphic 5" descr="Lecturer">
            <a:extLst>
              <a:ext uri="{FF2B5EF4-FFF2-40B4-BE49-F238E27FC236}">
                <a16:creationId xmlns:a16="http://schemas.microsoft.com/office/drawing/2014/main" id="{EFF64281-888A-45BA-A57F-EB289E7FC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4019" y="2417474"/>
            <a:ext cx="1663874" cy="1663874"/>
          </a:xfrm>
          <a:prstGeom prst="rect">
            <a:avLst/>
          </a:prstGeom>
        </p:spPr>
      </p:pic>
      <p:sp>
        <p:nvSpPr>
          <p:cNvPr id="9" name="Flowchart: Connector 8">
            <a:extLst>
              <a:ext uri="{FF2B5EF4-FFF2-40B4-BE49-F238E27FC236}">
                <a16:creationId xmlns:a16="http://schemas.microsoft.com/office/drawing/2014/main" id="{0B138D0B-3F17-4DD2-9651-7812E07939FA}"/>
              </a:ext>
            </a:extLst>
          </p:cNvPr>
          <p:cNvSpPr/>
          <p:nvPr/>
        </p:nvSpPr>
        <p:spPr>
          <a:xfrm>
            <a:off x="5515105" y="2417473"/>
            <a:ext cx="1921702" cy="1853901"/>
          </a:xfrm>
          <a:prstGeom prst="flowChartConnector">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12B3BA-9CAF-421F-95EE-A8CC2B401FDE}"/>
              </a:ext>
            </a:extLst>
          </p:cNvPr>
          <p:cNvCxnSpPr>
            <a:stCxn id="9" idx="7"/>
            <a:endCxn id="9" idx="3"/>
          </p:cNvCxnSpPr>
          <p:nvPr/>
        </p:nvCxnSpPr>
        <p:spPr>
          <a:xfrm flipH="1">
            <a:off x="5796532" y="2688971"/>
            <a:ext cx="1358848" cy="1310905"/>
          </a:xfrm>
          <a:prstGeom prst="line">
            <a:avLst/>
          </a:prstGeom>
          <a:ln w="317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26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2: lessons learnt</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593634"/>
            <a:ext cx="12192000" cy="5285874"/>
          </a:xfrm>
        </p:spPr>
        <p:txBody>
          <a:bodyPr numCol="1" spcCol="274320">
            <a:normAutofit/>
          </a:bodyPr>
          <a:lstStyle/>
          <a:p>
            <a:pPr marL="742950" indent="-742950" algn="just">
              <a:buFont typeface="+mj-lt"/>
              <a:buAutoNum type="arabicPeriod"/>
            </a:pPr>
            <a:r>
              <a:rPr lang="en-US" sz="2000" dirty="0" err="1">
                <a:solidFill>
                  <a:schemeClr val="bg1"/>
                </a:solidFill>
              </a:rPr>
              <a:t>Honouring</a:t>
            </a:r>
            <a:r>
              <a:rPr lang="en-US" sz="2000" dirty="0">
                <a:solidFill>
                  <a:schemeClr val="bg1"/>
                </a:solidFill>
              </a:rPr>
              <a:t> the Organization’s commitments, achieving objectives and high-quality results; and implementing and delivering on all mandates to the Secretariat means </a:t>
            </a:r>
            <a:r>
              <a:rPr lang="en-US" sz="2000" u="sng" dirty="0">
                <a:solidFill>
                  <a:schemeClr val="bg1"/>
                </a:solidFill>
              </a:rPr>
              <a:t>doing everything possible to implement the Organization’s mandates</a:t>
            </a:r>
            <a:r>
              <a:rPr lang="en-US" sz="2000" dirty="0">
                <a:solidFill>
                  <a:schemeClr val="bg1"/>
                </a:solidFill>
              </a:rPr>
              <a:t>. In this scenario: </a:t>
            </a:r>
          </a:p>
          <a:p>
            <a:pPr marL="742950" indent="-742950" algn="just">
              <a:buFont typeface="+mj-lt"/>
              <a:buAutoNum type="arabicPeriod"/>
            </a:pPr>
            <a:endParaRPr lang="en-US" sz="2000" dirty="0">
              <a:solidFill>
                <a:schemeClr val="bg1"/>
              </a:solidFill>
            </a:endParaRPr>
          </a:p>
          <a:p>
            <a:pPr marL="1200150" lvl="1" indent="-742950" algn="just">
              <a:buFont typeface="+mj-lt"/>
              <a:buAutoNum type="alphaLcParenR"/>
            </a:pPr>
            <a:r>
              <a:rPr lang="en-US" sz="1800" dirty="0">
                <a:solidFill>
                  <a:schemeClr val="bg1"/>
                </a:solidFill>
              </a:rPr>
              <a:t>Maria delivered in the </a:t>
            </a:r>
            <a:r>
              <a:rPr lang="en-US" sz="1800" u="sng" dirty="0">
                <a:solidFill>
                  <a:schemeClr val="bg1"/>
                </a:solidFill>
              </a:rPr>
              <a:t>implementation of the work plan</a:t>
            </a:r>
            <a:r>
              <a:rPr lang="en-US" sz="1800" dirty="0">
                <a:solidFill>
                  <a:schemeClr val="bg1"/>
                </a:solidFill>
              </a:rPr>
              <a:t> to the extent permitted by the resource constraints.  </a:t>
            </a:r>
          </a:p>
          <a:p>
            <a:pPr marL="1200150" lvl="1" indent="-742950" algn="just">
              <a:buFont typeface="+mj-lt"/>
              <a:buAutoNum type="alphaLcParenR"/>
            </a:pPr>
            <a:r>
              <a:rPr lang="en-US" sz="1800" dirty="0">
                <a:solidFill>
                  <a:schemeClr val="bg1"/>
                </a:solidFill>
              </a:rPr>
              <a:t>Maria </a:t>
            </a:r>
            <a:r>
              <a:rPr lang="en-US" sz="1800" u="sng" dirty="0">
                <a:solidFill>
                  <a:schemeClr val="bg1"/>
                </a:solidFill>
              </a:rPr>
              <a:t>postponed</a:t>
            </a:r>
            <a:r>
              <a:rPr lang="en-US" sz="1800" dirty="0">
                <a:solidFill>
                  <a:schemeClr val="bg1"/>
                </a:solidFill>
              </a:rPr>
              <a:t> the implementation of some deliverable outputs , </a:t>
            </a:r>
            <a:r>
              <a:rPr lang="en-US" sz="1800" u="sng" dirty="0">
                <a:solidFill>
                  <a:schemeClr val="bg1"/>
                </a:solidFill>
              </a:rPr>
              <a:t>those with the lowest priority and impact</a:t>
            </a:r>
            <a:r>
              <a:rPr lang="en-US" sz="1800" dirty="0">
                <a:solidFill>
                  <a:schemeClr val="bg1"/>
                </a:solidFill>
              </a:rPr>
              <a:t>.  </a:t>
            </a:r>
          </a:p>
          <a:p>
            <a:pPr marL="1200150" lvl="1" indent="-742950" algn="just">
              <a:buFont typeface="+mj-lt"/>
              <a:buAutoNum type="alphaLcParenR"/>
            </a:pPr>
            <a:r>
              <a:rPr lang="en-US" sz="1800" dirty="0">
                <a:solidFill>
                  <a:schemeClr val="bg1"/>
                </a:solidFill>
              </a:rPr>
              <a:t>Moreover, she did so </a:t>
            </a:r>
            <a:r>
              <a:rPr lang="en-US" sz="1800" u="sng" dirty="0">
                <a:solidFill>
                  <a:schemeClr val="bg1"/>
                </a:solidFill>
              </a:rPr>
              <a:t>without asking for additional resources</a:t>
            </a:r>
            <a:r>
              <a:rPr lang="en-US" sz="1800" dirty="0">
                <a:solidFill>
                  <a:schemeClr val="bg1"/>
                </a:solidFill>
              </a:rPr>
              <a:t> or exceptions.     </a:t>
            </a:r>
          </a:p>
          <a:p>
            <a:pPr marL="742950" indent="-742950" algn="just">
              <a:buFont typeface="+mj-lt"/>
              <a:buAutoNum type="arabicPeriod"/>
            </a:pPr>
            <a:endParaRPr lang="en-US" sz="2000" dirty="0">
              <a:solidFill>
                <a:schemeClr val="bg1"/>
              </a:solidFill>
            </a:endParaRPr>
          </a:p>
          <a:p>
            <a:pPr marL="742950" indent="-742950" algn="just">
              <a:buFont typeface="+mj-lt"/>
              <a:buAutoNum type="arabicPeriod"/>
            </a:pPr>
            <a:r>
              <a:rPr lang="en-US" sz="2000" dirty="0">
                <a:solidFill>
                  <a:schemeClr val="bg1"/>
                </a:solidFill>
              </a:rPr>
              <a:t>While facing her difficulties and looking for a solution, Maria showed </a:t>
            </a:r>
            <a:r>
              <a:rPr lang="en-US" sz="2000" u="sng" dirty="0">
                <a:solidFill>
                  <a:schemeClr val="bg1"/>
                </a:solidFill>
              </a:rPr>
              <a:t>leadership qualities</a:t>
            </a:r>
            <a:r>
              <a:rPr lang="en-US" sz="2000" dirty="0">
                <a:solidFill>
                  <a:schemeClr val="bg1"/>
                </a:solidFill>
              </a:rPr>
              <a:t> that led her to address the challenges successfully. </a:t>
            </a:r>
          </a:p>
          <a:p>
            <a:pPr marL="742950" indent="-742950" algn="just">
              <a:buFont typeface="+mj-lt"/>
              <a:buAutoNum type="arabicPeriod"/>
            </a:pPr>
            <a:endParaRPr lang="en-US" sz="2000" dirty="0">
              <a:solidFill>
                <a:schemeClr val="bg1"/>
              </a:solidFill>
            </a:endParaRPr>
          </a:p>
          <a:p>
            <a:pPr marL="1200150" lvl="1" indent="-742950" algn="just">
              <a:buFont typeface="+mj-lt"/>
              <a:buAutoNum type="alphaLcParenR"/>
            </a:pPr>
            <a:r>
              <a:rPr lang="en-US" sz="1800" dirty="0">
                <a:solidFill>
                  <a:schemeClr val="bg1"/>
                </a:solidFill>
              </a:rPr>
              <a:t>She was </a:t>
            </a:r>
            <a:r>
              <a:rPr lang="en-US" sz="1800" u="sng" dirty="0">
                <a:solidFill>
                  <a:schemeClr val="bg1"/>
                </a:solidFill>
              </a:rPr>
              <a:t>honest</a:t>
            </a:r>
            <a:r>
              <a:rPr lang="en-US" sz="1800" dirty="0">
                <a:solidFill>
                  <a:schemeClr val="bg1"/>
                </a:solidFill>
              </a:rPr>
              <a:t>, showing integrity in recognizing the problem, and adjusted the Division’s work plan. </a:t>
            </a:r>
          </a:p>
          <a:p>
            <a:pPr marL="1200150" lvl="1" indent="-742950" algn="just">
              <a:buFont typeface="+mj-lt"/>
              <a:buAutoNum type="alphaLcParenR"/>
            </a:pPr>
            <a:r>
              <a:rPr lang="en-US" sz="1800" dirty="0">
                <a:solidFill>
                  <a:schemeClr val="bg1"/>
                </a:solidFill>
              </a:rPr>
              <a:t>She led by example, focusing on her staff, using a </a:t>
            </a:r>
            <a:r>
              <a:rPr lang="en-US" sz="1800" u="sng" dirty="0">
                <a:solidFill>
                  <a:schemeClr val="bg1"/>
                </a:solidFill>
              </a:rPr>
              <a:t>participatory approach</a:t>
            </a:r>
            <a:r>
              <a:rPr lang="en-US" sz="1800" dirty="0">
                <a:solidFill>
                  <a:schemeClr val="bg1"/>
                </a:solidFill>
              </a:rPr>
              <a:t>.</a:t>
            </a: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0558578" y="0"/>
            <a:ext cx="1590444" cy="1590444"/>
          </a:xfrm>
          <a:prstGeom prst="rect">
            <a:avLst/>
          </a:prstGeom>
        </p:spPr>
      </p:pic>
    </p:spTree>
    <p:extLst>
      <p:ext uri="{BB962C8B-B14F-4D97-AF65-F5344CB8AC3E}">
        <p14:creationId xmlns:p14="http://schemas.microsoft.com/office/powerpoint/2010/main" val="254536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2: taking action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151270"/>
          </a:xfrm>
        </p:spPr>
        <p:txBody>
          <a:bodyPr numCol="1" spcCol="274320">
            <a:normAutofit fontScale="85000" lnSpcReduction="10000"/>
          </a:bodyPr>
          <a:lstStyle/>
          <a:p>
            <a:pPr marL="742950" indent="-742950" algn="just">
              <a:buFont typeface="+mj-lt"/>
              <a:buAutoNum type="arabicPeriod"/>
            </a:pPr>
            <a:r>
              <a:rPr lang="en-US" sz="3800" dirty="0">
                <a:solidFill>
                  <a:schemeClr val="bg1"/>
                </a:solidFill>
              </a:rPr>
              <a:t>Serve as role models that other people want to follow.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Be ready to reformulate work plans and develop strategies to accomplish objectives.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Work with and empower others to translate visions into results.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Drive for change and improvement.</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Show the courage to take unpopular stands.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endParaRPr lang="en-US" sz="3800" dirty="0">
              <a:solidFill>
                <a:schemeClr val="bg1"/>
              </a:solidFill>
            </a:endParaRPr>
          </a:p>
        </p:txBody>
      </p:sp>
      <p:pic>
        <p:nvPicPr>
          <p:cNvPr id="4" name="Picture 3">
            <a:extLst>
              <a:ext uri="{FF2B5EF4-FFF2-40B4-BE49-F238E27FC236}">
                <a16:creationId xmlns:a16="http://schemas.microsoft.com/office/drawing/2014/main" id="{39A3F556-B657-423D-B3DA-430DC96AB722}"/>
              </a:ext>
            </a:extLst>
          </p:cNvPr>
          <p:cNvPicPr>
            <a:picLocks noChangeAspect="1"/>
          </p:cNvPicPr>
          <p:nvPr/>
        </p:nvPicPr>
        <p:blipFill>
          <a:blip r:embed="rId3">
            <a:duotone>
              <a:schemeClr val="accent2">
                <a:shade val="45000"/>
                <a:satMod val="135000"/>
              </a:schemeClr>
              <a:prstClr val="white"/>
            </a:duotone>
          </a:blip>
          <a:stretch>
            <a:fillRect/>
          </a:stretch>
        </p:blipFill>
        <p:spPr>
          <a:xfrm>
            <a:off x="10561320" y="0"/>
            <a:ext cx="1591056" cy="1591056"/>
          </a:xfrm>
          <a:prstGeom prst="rect">
            <a:avLst/>
          </a:prstGeom>
        </p:spPr>
      </p:pic>
    </p:spTree>
    <p:extLst>
      <p:ext uri="{BB962C8B-B14F-4D97-AF65-F5344CB8AC3E}">
        <p14:creationId xmlns:p14="http://schemas.microsoft.com/office/powerpoint/2010/main" val="2193344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556337"/>
            <a:ext cx="6797405" cy="1651404"/>
          </a:xfrm>
        </p:spPr>
        <p:txBody>
          <a:bodyPr>
            <a:normAutofit/>
          </a:bodyPr>
          <a:lstStyle/>
          <a:p>
            <a:r>
              <a:rPr lang="en-US" sz="4000" b="1" dirty="0"/>
              <a:t>Scenario 3: Accountability for racial bias</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838200" y="2401330"/>
            <a:ext cx="6797405" cy="3719384"/>
          </a:xfrm>
        </p:spPr>
        <p:txBody>
          <a:bodyPr numCol="1" spcCol="274320">
            <a:normAutofit lnSpcReduction="10000"/>
          </a:bodyPr>
          <a:lstStyle/>
          <a:p>
            <a:pPr marL="0" indent="0" algn="just">
              <a:buNone/>
            </a:pPr>
            <a:r>
              <a:rPr lang="en-US" sz="1600" dirty="0"/>
              <a:t>	Sylvie is the Chief of the Africa Section in the Department responsible for social affairs, leading a team of three staff members: Mark, Wang, and Jamal. </a:t>
            </a:r>
          </a:p>
          <a:p>
            <a:pPr marL="0" indent="0" algn="just">
              <a:buNone/>
            </a:pPr>
            <a:r>
              <a:rPr lang="en-US" sz="1600" dirty="0"/>
              <a:t>	The team is working under pressure to assess political and social developments alongside the General Assembly, other intergovernmental bodies and advising senior management on policy responses.  Jamal prepares most of the briefing material to present the Africa </a:t>
            </a:r>
            <a:r>
              <a:rPr lang="en-US" sz="1600" dirty="0" err="1"/>
              <a:t>programme</a:t>
            </a:r>
            <a:r>
              <a:rPr lang="en-US" sz="1600" dirty="0"/>
              <a:t> in departmental meetings. But whenever Sylvie has gone to present their issues to senior management, she has taken Mark rather than Jamal.  Jamal has been unhappy, feeling overlooked, but he does not know how to deal with the situation. </a:t>
            </a:r>
          </a:p>
          <a:p>
            <a:pPr marL="0" indent="0" algn="just">
              <a:buNone/>
            </a:pPr>
            <a:r>
              <a:rPr lang="en-US" sz="1600" dirty="0"/>
              <a:t>	Six months after Jamal first noted the different treatment, an opportunity for a temporary promotion became available in another team in the Department. Jamal knew well their work because he had partnered with them numerous times before, and he applied. However, he learned that his job application was not successful.  The other team’s Section Chief shared with him that Sylvie had given him a bad recommendation.</a:t>
            </a:r>
          </a:p>
        </p:txBody>
      </p:sp>
      <p:pic>
        <p:nvPicPr>
          <p:cNvPr id="4" name="Graphic 3" descr="Sign Language">
            <a:extLst>
              <a:ext uri="{FF2B5EF4-FFF2-40B4-BE49-F238E27FC236}">
                <a16:creationId xmlns:a16="http://schemas.microsoft.com/office/drawing/2014/main" id="{3E8E70CE-052C-4C14-B66B-5782CB0FE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1290" y="168168"/>
            <a:ext cx="3168155" cy="3168155"/>
          </a:xfrm>
          <a:prstGeom prst="rect">
            <a:avLst/>
          </a:prstGeom>
        </p:spPr>
      </p:pic>
      <p:pic>
        <p:nvPicPr>
          <p:cNvPr id="6" name="Picture 5" descr="Stack of magazines">
            <a:extLst>
              <a:ext uri="{FF2B5EF4-FFF2-40B4-BE49-F238E27FC236}">
                <a16:creationId xmlns:a16="http://schemas.microsoft.com/office/drawing/2014/main" id="{9E27569C-E940-4845-AAA7-C4D663069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556" y="3577918"/>
            <a:ext cx="3995623" cy="2667078"/>
          </a:xfrm>
          <a:prstGeom prst="rect">
            <a:avLst/>
          </a:prstGeom>
        </p:spPr>
      </p:pic>
      <p:sp>
        <p:nvSpPr>
          <p:cNvPr id="8" name="Content Placeholder 4">
            <a:extLst>
              <a:ext uri="{FF2B5EF4-FFF2-40B4-BE49-F238E27FC236}">
                <a16:creationId xmlns:a16="http://schemas.microsoft.com/office/drawing/2014/main" id="{0BDDFB7C-6631-4311-B255-5CA1E67197BB}"/>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1 of 4</a:t>
            </a:r>
          </a:p>
        </p:txBody>
      </p:sp>
    </p:spTree>
    <p:extLst>
      <p:ext uri="{BB962C8B-B14F-4D97-AF65-F5344CB8AC3E}">
        <p14:creationId xmlns:p14="http://schemas.microsoft.com/office/powerpoint/2010/main" val="1619638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2C0C63A-B05B-45A5-AE88-7A3D061A2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14" name="Rectangle 13">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457200"/>
              <a:endParaRPr lang="en-US">
                <a:solidFill>
                  <a:schemeClr val="tx1"/>
                </a:solidFill>
              </a:endParaRPr>
            </a:p>
          </p:txBody>
        </p:sp>
        <p:sp>
          <p:nvSpPr>
            <p:cNvPr id="15" name="Rectangle 14">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765051" y="764088"/>
            <a:ext cx="7007349" cy="5366712"/>
          </a:xfrm>
        </p:spPr>
        <p:txBody>
          <a:bodyPr numCol="1" spcCol="274320">
            <a:normAutofit/>
          </a:bodyPr>
          <a:lstStyle/>
          <a:p>
            <a:pPr marL="0" indent="0" algn="just">
              <a:buNone/>
            </a:pPr>
            <a:r>
              <a:rPr lang="en-US" sz="1600" dirty="0">
                <a:solidFill>
                  <a:schemeClr val="tx1">
                    <a:alpha val="60000"/>
                  </a:schemeClr>
                </a:solidFill>
              </a:rPr>
              <a:t>	</a:t>
            </a:r>
            <a:r>
              <a:rPr lang="en-US" sz="1800" dirty="0">
                <a:solidFill>
                  <a:schemeClr val="tx1">
                    <a:alpha val="60000"/>
                  </a:schemeClr>
                </a:solidFill>
              </a:rPr>
              <a:t>Upon learning this, Jamal found the courage to speak to Sylvie one-on-one about his perceptions of bias in the team and inform her of the reasons why he had wanted to move to another team.  Sylvie assured Jamal that he was a valuable part of the team and contributed a lot to the Department’s work. This was so because he was the only team member of African origin who understood the nuances of Africa and its challenges. </a:t>
            </a:r>
          </a:p>
          <a:p>
            <a:pPr marL="0" indent="0" algn="just">
              <a:buNone/>
            </a:pPr>
            <a:r>
              <a:rPr lang="en-US" sz="1800" dirty="0">
                <a:solidFill>
                  <a:schemeClr val="tx1">
                    <a:alpha val="60000"/>
                  </a:schemeClr>
                </a:solidFill>
              </a:rPr>
              <a:t>	In light of Sylvie’s confirmation of his expertise and validation of his special value to the Africa Section, Jamal further asked her why then he was not the team leader and why he was not participating in the briefings to senior management. Sylvie responded that the team leader was “just” an unimportant designation, independent of pay grade. Also, she often found Jamal’s accent in English difficult to understand, so she preferred to take Mark with her, because his “Queen’s English always commands attention.” Jamal was shocked to think that Sylvie might be stifling his career advancement, based on her subjective rating of his accent in English, and he </a:t>
            </a:r>
            <a:r>
              <a:rPr lang="en-GB" sz="1800" dirty="0">
                <a:solidFill>
                  <a:schemeClr val="tx1">
                    <a:alpha val="60000"/>
                  </a:schemeClr>
                </a:solidFill>
              </a:rPr>
              <a:t>suddenly felt that Sylvie had purposely sabotaged him.  Jamal knew Sylvie’s behaviour was unacceptable and not consistent with applicable United Nations regulations and rules.  He felt he could not afford to let this behaviour go </a:t>
            </a:r>
            <a:r>
              <a:rPr lang="en-US" sz="1800" dirty="0">
                <a:solidFill>
                  <a:schemeClr val="tx1">
                    <a:alpha val="60000"/>
                  </a:schemeClr>
                </a:solidFill>
              </a:rPr>
              <a:t>unchallenged.</a:t>
            </a:r>
          </a:p>
        </p:txBody>
      </p:sp>
      <p:sp>
        <p:nvSpPr>
          <p:cNvPr id="17" name="Freeform: Shape 16">
            <a:extLst>
              <a:ext uri="{FF2B5EF4-FFF2-40B4-BE49-F238E27FC236}">
                <a16:creationId xmlns:a16="http://schemas.microsoft.com/office/drawing/2014/main" id="{8C4F1A0C-BD28-4977-9745-E2A4FB752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6D32E310-1144-4755-A1D0-5F2886009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5117" y="-4"/>
            <a:ext cx="4116885" cy="3585722"/>
          </a:xfrm>
          <a:custGeom>
            <a:avLst/>
            <a:gdLst>
              <a:gd name="connsiteX0" fmla="*/ 371204 w 4116885"/>
              <a:gd name="connsiteY0" fmla="*/ 0 h 3585722"/>
              <a:gd name="connsiteX1" fmla="*/ 4116885 w 4116885"/>
              <a:gd name="connsiteY1" fmla="*/ 0 h 3585722"/>
              <a:gd name="connsiteX2" fmla="*/ 4116885 w 4116885"/>
              <a:gd name="connsiteY2" fmla="*/ 2920084 h 3585722"/>
              <a:gd name="connsiteX3" fmla="*/ 4083518 w 4116885"/>
              <a:gd name="connsiteY3" fmla="*/ 2934914 h 3585722"/>
              <a:gd name="connsiteX4" fmla="*/ 4040331 w 4116885"/>
              <a:gd name="connsiteY4" fmla="*/ 2949806 h 3585722"/>
              <a:gd name="connsiteX5" fmla="*/ 3997143 w 4116885"/>
              <a:gd name="connsiteY5" fmla="*/ 2963209 h 3585722"/>
              <a:gd name="connsiteX6" fmla="*/ 3950976 w 4116885"/>
              <a:gd name="connsiteY6" fmla="*/ 2975125 h 3585722"/>
              <a:gd name="connsiteX7" fmla="*/ 3906298 w 4116885"/>
              <a:gd name="connsiteY7" fmla="*/ 2987039 h 3585722"/>
              <a:gd name="connsiteX8" fmla="*/ 3861622 w 4116885"/>
              <a:gd name="connsiteY8" fmla="*/ 3000442 h 3585722"/>
              <a:gd name="connsiteX9" fmla="*/ 3818433 w 4116885"/>
              <a:gd name="connsiteY9" fmla="*/ 3015336 h 3585722"/>
              <a:gd name="connsiteX10" fmla="*/ 3778225 w 4116885"/>
              <a:gd name="connsiteY10" fmla="*/ 3033207 h 3585722"/>
              <a:gd name="connsiteX11" fmla="*/ 3740994 w 4116885"/>
              <a:gd name="connsiteY11" fmla="*/ 3054056 h 3585722"/>
              <a:gd name="connsiteX12" fmla="*/ 3708230 w 4116885"/>
              <a:gd name="connsiteY12" fmla="*/ 3080861 h 3585722"/>
              <a:gd name="connsiteX13" fmla="*/ 3673977 w 4116885"/>
              <a:gd name="connsiteY13" fmla="*/ 3110649 h 3585722"/>
              <a:gd name="connsiteX14" fmla="*/ 3644190 w 4116885"/>
              <a:gd name="connsiteY14" fmla="*/ 3144902 h 3585722"/>
              <a:gd name="connsiteX15" fmla="*/ 3615895 w 4116885"/>
              <a:gd name="connsiteY15" fmla="*/ 3180643 h 3585722"/>
              <a:gd name="connsiteX16" fmla="*/ 3587600 w 4116885"/>
              <a:gd name="connsiteY16" fmla="*/ 3217874 h 3585722"/>
              <a:gd name="connsiteX17" fmla="*/ 3559305 w 4116885"/>
              <a:gd name="connsiteY17" fmla="*/ 3255107 h 3585722"/>
              <a:gd name="connsiteX18" fmla="*/ 3531009 w 4116885"/>
              <a:gd name="connsiteY18" fmla="*/ 3290849 h 3585722"/>
              <a:gd name="connsiteX19" fmla="*/ 3499734 w 4116885"/>
              <a:gd name="connsiteY19" fmla="*/ 3325101 h 3585722"/>
              <a:gd name="connsiteX20" fmla="*/ 3468459 w 4116885"/>
              <a:gd name="connsiteY20" fmla="*/ 3354887 h 3585722"/>
              <a:gd name="connsiteX21" fmla="*/ 3432719 w 4116885"/>
              <a:gd name="connsiteY21" fmla="*/ 3380204 h 3585722"/>
              <a:gd name="connsiteX22" fmla="*/ 3395487 w 4116885"/>
              <a:gd name="connsiteY22" fmla="*/ 3399565 h 3585722"/>
              <a:gd name="connsiteX23" fmla="*/ 3350809 w 4116885"/>
              <a:gd name="connsiteY23" fmla="*/ 3412968 h 3585722"/>
              <a:gd name="connsiteX24" fmla="*/ 3304642 w 4116885"/>
              <a:gd name="connsiteY24" fmla="*/ 3418925 h 3585722"/>
              <a:gd name="connsiteX25" fmla="*/ 3256988 w 4116885"/>
              <a:gd name="connsiteY25" fmla="*/ 3420415 h 3585722"/>
              <a:gd name="connsiteX26" fmla="*/ 3206353 w 4116885"/>
              <a:gd name="connsiteY26" fmla="*/ 3415946 h 3585722"/>
              <a:gd name="connsiteX27" fmla="*/ 3155719 w 4116885"/>
              <a:gd name="connsiteY27" fmla="*/ 3409991 h 3585722"/>
              <a:gd name="connsiteX28" fmla="*/ 3105083 w 4116885"/>
              <a:gd name="connsiteY28" fmla="*/ 3402543 h 3585722"/>
              <a:gd name="connsiteX29" fmla="*/ 3054450 w 4116885"/>
              <a:gd name="connsiteY29" fmla="*/ 3396587 h 3585722"/>
              <a:gd name="connsiteX30" fmla="*/ 3003814 w 4116885"/>
              <a:gd name="connsiteY30" fmla="*/ 3393607 h 3585722"/>
              <a:gd name="connsiteX31" fmla="*/ 2954669 w 4116885"/>
              <a:gd name="connsiteY31" fmla="*/ 3393607 h 3585722"/>
              <a:gd name="connsiteX32" fmla="*/ 2908503 w 4116885"/>
              <a:gd name="connsiteY32" fmla="*/ 3399565 h 3585722"/>
              <a:gd name="connsiteX33" fmla="*/ 2860847 w 4116885"/>
              <a:gd name="connsiteY33" fmla="*/ 3411479 h 3585722"/>
              <a:gd name="connsiteX34" fmla="*/ 2817659 w 4116885"/>
              <a:gd name="connsiteY34" fmla="*/ 3429350 h 3585722"/>
              <a:gd name="connsiteX35" fmla="*/ 2772981 w 4116885"/>
              <a:gd name="connsiteY35" fmla="*/ 3453178 h 3585722"/>
              <a:gd name="connsiteX36" fmla="*/ 2728305 w 4116885"/>
              <a:gd name="connsiteY36" fmla="*/ 3477008 h 3585722"/>
              <a:gd name="connsiteX37" fmla="*/ 2683627 w 4116885"/>
              <a:gd name="connsiteY37" fmla="*/ 3503814 h 3585722"/>
              <a:gd name="connsiteX38" fmla="*/ 2640437 w 4116885"/>
              <a:gd name="connsiteY38" fmla="*/ 3529131 h 3585722"/>
              <a:gd name="connsiteX39" fmla="*/ 2594272 w 4116885"/>
              <a:gd name="connsiteY39" fmla="*/ 3551469 h 3585722"/>
              <a:gd name="connsiteX40" fmla="*/ 2549594 w 4116885"/>
              <a:gd name="connsiteY40" fmla="*/ 3569341 h 3585722"/>
              <a:gd name="connsiteX41" fmla="*/ 2503426 w 4116885"/>
              <a:gd name="connsiteY41" fmla="*/ 3581255 h 3585722"/>
              <a:gd name="connsiteX42" fmla="*/ 2455772 w 4116885"/>
              <a:gd name="connsiteY42" fmla="*/ 3585722 h 3585722"/>
              <a:gd name="connsiteX43" fmla="*/ 2408116 w 4116885"/>
              <a:gd name="connsiteY43" fmla="*/ 3581255 h 3585722"/>
              <a:gd name="connsiteX44" fmla="*/ 2361949 w 4116885"/>
              <a:gd name="connsiteY44" fmla="*/ 3569341 h 3585722"/>
              <a:gd name="connsiteX45" fmla="*/ 2317272 w 4116885"/>
              <a:gd name="connsiteY45" fmla="*/ 3551469 h 3585722"/>
              <a:gd name="connsiteX46" fmla="*/ 2271105 w 4116885"/>
              <a:gd name="connsiteY46" fmla="*/ 3529131 h 3585722"/>
              <a:gd name="connsiteX47" fmla="*/ 2227917 w 4116885"/>
              <a:gd name="connsiteY47" fmla="*/ 3503814 h 3585722"/>
              <a:gd name="connsiteX48" fmla="*/ 2183239 w 4116885"/>
              <a:gd name="connsiteY48" fmla="*/ 3477008 h 3585722"/>
              <a:gd name="connsiteX49" fmla="*/ 2138561 w 4116885"/>
              <a:gd name="connsiteY49" fmla="*/ 3453178 h 3585722"/>
              <a:gd name="connsiteX50" fmla="*/ 2093885 w 4116885"/>
              <a:gd name="connsiteY50" fmla="*/ 3429350 h 3585722"/>
              <a:gd name="connsiteX51" fmla="*/ 2049208 w 4116885"/>
              <a:gd name="connsiteY51" fmla="*/ 3411479 h 3585722"/>
              <a:gd name="connsiteX52" fmla="*/ 2003041 w 4116885"/>
              <a:gd name="connsiteY52" fmla="*/ 3399565 h 3585722"/>
              <a:gd name="connsiteX53" fmla="*/ 1956874 w 4116885"/>
              <a:gd name="connsiteY53" fmla="*/ 3393607 h 3585722"/>
              <a:gd name="connsiteX54" fmla="*/ 1907728 w 4116885"/>
              <a:gd name="connsiteY54" fmla="*/ 3393607 h 3585722"/>
              <a:gd name="connsiteX55" fmla="*/ 1857094 w 4116885"/>
              <a:gd name="connsiteY55" fmla="*/ 3396587 h 3585722"/>
              <a:gd name="connsiteX56" fmla="*/ 1806460 w 4116885"/>
              <a:gd name="connsiteY56" fmla="*/ 3402543 h 3585722"/>
              <a:gd name="connsiteX57" fmla="*/ 1755825 w 4116885"/>
              <a:gd name="connsiteY57" fmla="*/ 3409991 h 3585722"/>
              <a:gd name="connsiteX58" fmla="*/ 1705189 w 4116885"/>
              <a:gd name="connsiteY58" fmla="*/ 3415946 h 3585722"/>
              <a:gd name="connsiteX59" fmla="*/ 1654555 w 4116885"/>
              <a:gd name="connsiteY59" fmla="*/ 3420415 h 3585722"/>
              <a:gd name="connsiteX60" fmla="*/ 1606901 w 4116885"/>
              <a:gd name="connsiteY60" fmla="*/ 3418925 h 3585722"/>
              <a:gd name="connsiteX61" fmla="*/ 1560733 w 4116885"/>
              <a:gd name="connsiteY61" fmla="*/ 3412968 h 3585722"/>
              <a:gd name="connsiteX62" fmla="*/ 1516055 w 4116885"/>
              <a:gd name="connsiteY62" fmla="*/ 3399565 h 3585722"/>
              <a:gd name="connsiteX63" fmla="*/ 1478825 w 4116885"/>
              <a:gd name="connsiteY63" fmla="*/ 3380204 h 3585722"/>
              <a:gd name="connsiteX64" fmla="*/ 1443081 w 4116885"/>
              <a:gd name="connsiteY64" fmla="*/ 3354887 h 3585722"/>
              <a:gd name="connsiteX65" fmla="*/ 1411808 w 4116885"/>
              <a:gd name="connsiteY65" fmla="*/ 3325101 h 3585722"/>
              <a:gd name="connsiteX66" fmla="*/ 1380533 w 4116885"/>
              <a:gd name="connsiteY66" fmla="*/ 3290849 h 3585722"/>
              <a:gd name="connsiteX67" fmla="*/ 1352239 w 4116885"/>
              <a:gd name="connsiteY67" fmla="*/ 3255107 h 3585722"/>
              <a:gd name="connsiteX68" fmla="*/ 1323942 w 4116885"/>
              <a:gd name="connsiteY68" fmla="*/ 3217874 h 3585722"/>
              <a:gd name="connsiteX69" fmla="*/ 1295647 w 4116885"/>
              <a:gd name="connsiteY69" fmla="*/ 3180643 h 3585722"/>
              <a:gd name="connsiteX70" fmla="*/ 1267352 w 4116885"/>
              <a:gd name="connsiteY70" fmla="*/ 3144902 h 3585722"/>
              <a:gd name="connsiteX71" fmla="*/ 1237566 w 4116885"/>
              <a:gd name="connsiteY71" fmla="*/ 3110649 h 3585722"/>
              <a:gd name="connsiteX72" fmla="*/ 1203314 w 4116885"/>
              <a:gd name="connsiteY72" fmla="*/ 3080861 h 3585722"/>
              <a:gd name="connsiteX73" fmla="*/ 1170550 w 4116885"/>
              <a:gd name="connsiteY73" fmla="*/ 3054056 h 3585722"/>
              <a:gd name="connsiteX74" fmla="*/ 1133319 w 4116885"/>
              <a:gd name="connsiteY74" fmla="*/ 3033207 h 3585722"/>
              <a:gd name="connsiteX75" fmla="*/ 1093109 w 4116885"/>
              <a:gd name="connsiteY75" fmla="*/ 3015336 h 3585722"/>
              <a:gd name="connsiteX76" fmla="*/ 1049921 w 4116885"/>
              <a:gd name="connsiteY76" fmla="*/ 3000442 h 3585722"/>
              <a:gd name="connsiteX77" fmla="*/ 1005242 w 4116885"/>
              <a:gd name="connsiteY77" fmla="*/ 2987039 h 3585722"/>
              <a:gd name="connsiteX78" fmla="*/ 960566 w 4116885"/>
              <a:gd name="connsiteY78" fmla="*/ 2975125 h 3585722"/>
              <a:gd name="connsiteX79" fmla="*/ 914400 w 4116885"/>
              <a:gd name="connsiteY79" fmla="*/ 2963209 h 3585722"/>
              <a:gd name="connsiteX80" fmla="*/ 871211 w 4116885"/>
              <a:gd name="connsiteY80" fmla="*/ 2949806 h 3585722"/>
              <a:gd name="connsiteX81" fmla="*/ 828022 w 4116885"/>
              <a:gd name="connsiteY81" fmla="*/ 2934914 h 3585722"/>
              <a:gd name="connsiteX82" fmla="*/ 787813 w 4116885"/>
              <a:gd name="connsiteY82" fmla="*/ 2917043 h 3585722"/>
              <a:gd name="connsiteX83" fmla="*/ 752072 w 4116885"/>
              <a:gd name="connsiteY83" fmla="*/ 2894704 h 3585722"/>
              <a:gd name="connsiteX84" fmla="*/ 719306 w 4116885"/>
              <a:gd name="connsiteY84" fmla="*/ 2867898 h 3585722"/>
              <a:gd name="connsiteX85" fmla="*/ 692502 w 4116885"/>
              <a:gd name="connsiteY85" fmla="*/ 2835134 h 3585722"/>
              <a:gd name="connsiteX86" fmla="*/ 670163 w 4116885"/>
              <a:gd name="connsiteY86" fmla="*/ 2799391 h 3585722"/>
              <a:gd name="connsiteX87" fmla="*/ 652291 w 4116885"/>
              <a:gd name="connsiteY87" fmla="*/ 2759180 h 3585722"/>
              <a:gd name="connsiteX88" fmla="*/ 637399 w 4116885"/>
              <a:gd name="connsiteY88" fmla="*/ 2715993 h 3585722"/>
              <a:gd name="connsiteX89" fmla="*/ 623997 w 4116885"/>
              <a:gd name="connsiteY89" fmla="*/ 2672804 h 3585722"/>
              <a:gd name="connsiteX90" fmla="*/ 612083 w 4116885"/>
              <a:gd name="connsiteY90" fmla="*/ 2626638 h 3585722"/>
              <a:gd name="connsiteX91" fmla="*/ 600169 w 4116885"/>
              <a:gd name="connsiteY91" fmla="*/ 2581960 h 3585722"/>
              <a:gd name="connsiteX92" fmla="*/ 586764 w 4116885"/>
              <a:gd name="connsiteY92" fmla="*/ 2537281 h 3585722"/>
              <a:gd name="connsiteX93" fmla="*/ 571872 w 4116885"/>
              <a:gd name="connsiteY93" fmla="*/ 2494092 h 3585722"/>
              <a:gd name="connsiteX94" fmla="*/ 554000 w 4116885"/>
              <a:gd name="connsiteY94" fmla="*/ 2453882 h 3585722"/>
              <a:gd name="connsiteX95" fmla="*/ 533152 w 4116885"/>
              <a:gd name="connsiteY95" fmla="*/ 2416651 h 3585722"/>
              <a:gd name="connsiteX96" fmla="*/ 506346 w 4116885"/>
              <a:gd name="connsiteY96" fmla="*/ 2383887 h 3585722"/>
              <a:gd name="connsiteX97" fmla="*/ 476561 w 4116885"/>
              <a:gd name="connsiteY97" fmla="*/ 2349633 h 3585722"/>
              <a:gd name="connsiteX98" fmla="*/ 442308 w 4116885"/>
              <a:gd name="connsiteY98" fmla="*/ 2319849 h 3585722"/>
              <a:gd name="connsiteX99" fmla="*/ 405075 w 4116885"/>
              <a:gd name="connsiteY99" fmla="*/ 2291554 h 3585722"/>
              <a:gd name="connsiteX100" fmla="*/ 367844 w 4116885"/>
              <a:gd name="connsiteY100" fmla="*/ 2263257 h 3585722"/>
              <a:gd name="connsiteX101" fmla="*/ 330615 w 4116885"/>
              <a:gd name="connsiteY101" fmla="*/ 2234962 h 3585722"/>
              <a:gd name="connsiteX102" fmla="*/ 294872 w 4116885"/>
              <a:gd name="connsiteY102" fmla="*/ 2206664 h 3585722"/>
              <a:gd name="connsiteX103" fmla="*/ 260619 w 4116885"/>
              <a:gd name="connsiteY103" fmla="*/ 2175390 h 3585722"/>
              <a:gd name="connsiteX104" fmla="*/ 230835 w 4116885"/>
              <a:gd name="connsiteY104" fmla="*/ 2144116 h 3585722"/>
              <a:gd name="connsiteX105" fmla="*/ 205519 w 4116885"/>
              <a:gd name="connsiteY105" fmla="*/ 2108372 h 3585722"/>
              <a:gd name="connsiteX106" fmla="*/ 186158 w 4116885"/>
              <a:gd name="connsiteY106" fmla="*/ 2071141 h 3585722"/>
              <a:gd name="connsiteX107" fmla="*/ 172755 w 4116885"/>
              <a:gd name="connsiteY107" fmla="*/ 2026465 h 3585722"/>
              <a:gd name="connsiteX108" fmla="*/ 166797 w 4116885"/>
              <a:gd name="connsiteY108" fmla="*/ 1980297 h 3585722"/>
              <a:gd name="connsiteX109" fmla="*/ 165306 w 4116885"/>
              <a:gd name="connsiteY109" fmla="*/ 1932640 h 3585722"/>
              <a:gd name="connsiteX110" fmla="*/ 169775 w 4116885"/>
              <a:gd name="connsiteY110" fmla="*/ 1882006 h 3585722"/>
              <a:gd name="connsiteX111" fmla="*/ 175733 w 4116885"/>
              <a:gd name="connsiteY111" fmla="*/ 1831370 h 3585722"/>
              <a:gd name="connsiteX112" fmla="*/ 183178 w 4116885"/>
              <a:gd name="connsiteY112" fmla="*/ 1780735 h 3585722"/>
              <a:gd name="connsiteX113" fmla="*/ 189136 w 4116885"/>
              <a:gd name="connsiteY113" fmla="*/ 1730101 h 3585722"/>
              <a:gd name="connsiteX114" fmla="*/ 192116 w 4116885"/>
              <a:gd name="connsiteY114" fmla="*/ 1679466 h 3585722"/>
              <a:gd name="connsiteX115" fmla="*/ 192116 w 4116885"/>
              <a:gd name="connsiteY115" fmla="*/ 1630319 h 3585722"/>
              <a:gd name="connsiteX116" fmla="*/ 186158 w 4116885"/>
              <a:gd name="connsiteY116" fmla="*/ 1584152 h 3585722"/>
              <a:gd name="connsiteX117" fmla="*/ 174244 w 4116885"/>
              <a:gd name="connsiteY117" fmla="*/ 1537986 h 3585722"/>
              <a:gd name="connsiteX118" fmla="*/ 156372 w 4116885"/>
              <a:gd name="connsiteY118" fmla="*/ 1494795 h 3585722"/>
              <a:gd name="connsiteX119" fmla="*/ 134033 w 4116885"/>
              <a:gd name="connsiteY119" fmla="*/ 1450119 h 3585722"/>
              <a:gd name="connsiteX120" fmla="*/ 108716 w 4116885"/>
              <a:gd name="connsiteY120" fmla="*/ 1405442 h 3585722"/>
              <a:gd name="connsiteX121" fmla="*/ 81910 w 4116885"/>
              <a:gd name="connsiteY121" fmla="*/ 1360762 h 3585722"/>
              <a:gd name="connsiteX122" fmla="*/ 56594 w 4116885"/>
              <a:gd name="connsiteY122" fmla="*/ 1317574 h 3585722"/>
              <a:gd name="connsiteX123" fmla="*/ 34253 w 4116885"/>
              <a:gd name="connsiteY123" fmla="*/ 1271407 h 3585722"/>
              <a:gd name="connsiteX124" fmla="*/ 16383 w 4116885"/>
              <a:gd name="connsiteY124" fmla="*/ 1226729 h 3585722"/>
              <a:gd name="connsiteX125" fmla="*/ 4469 w 4116885"/>
              <a:gd name="connsiteY125" fmla="*/ 1180561 h 3585722"/>
              <a:gd name="connsiteX126" fmla="*/ 0 w 4116885"/>
              <a:gd name="connsiteY126" fmla="*/ 1132905 h 3585722"/>
              <a:gd name="connsiteX127" fmla="*/ 4469 w 4116885"/>
              <a:gd name="connsiteY127" fmla="*/ 1085249 h 3585722"/>
              <a:gd name="connsiteX128" fmla="*/ 16383 w 4116885"/>
              <a:gd name="connsiteY128" fmla="*/ 1039083 h 3585722"/>
              <a:gd name="connsiteX129" fmla="*/ 34253 w 4116885"/>
              <a:gd name="connsiteY129" fmla="*/ 994403 h 3585722"/>
              <a:gd name="connsiteX130" fmla="*/ 56594 w 4116885"/>
              <a:gd name="connsiteY130" fmla="*/ 948238 h 3585722"/>
              <a:gd name="connsiteX131" fmla="*/ 81910 w 4116885"/>
              <a:gd name="connsiteY131" fmla="*/ 905048 h 3585722"/>
              <a:gd name="connsiteX132" fmla="*/ 108716 w 4116885"/>
              <a:gd name="connsiteY132" fmla="*/ 860370 h 3585722"/>
              <a:gd name="connsiteX133" fmla="*/ 134033 w 4116885"/>
              <a:gd name="connsiteY133" fmla="*/ 815693 h 3585722"/>
              <a:gd name="connsiteX134" fmla="*/ 156372 w 4116885"/>
              <a:gd name="connsiteY134" fmla="*/ 771015 h 3585722"/>
              <a:gd name="connsiteX135" fmla="*/ 174244 w 4116885"/>
              <a:gd name="connsiteY135" fmla="*/ 727825 h 3585722"/>
              <a:gd name="connsiteX136" fmla="*/ 186158 w 4116885"/>
              <a:gd name="connsiteY136" fmla="*/ 681658 h 3585722"/>
              <a:gd name="connsiteX137" fmla="*/ 192116 w 4116885"/>
              <a:gd name="connsiteY137" fmla="*/ 635491 h 3585722"/>
              <a:gd name="connsiteX138" fmla="*/ 192116 w 4116885"/>
              <a:gd name="connsiteY138" fmla="*/ 586346 h 3585722"/>
              <a:gd name="connsiteX139" fmla="*/ 189136 w 4116885"/>
              <a:gd name="connsiteY139" fmla="*/ 535711 h 3585722"/>
              <a:gd name="connsiteX140" fmla="*/ 183178 w 4116885"/>
              <a:gd name="connsiteY140" fmla="*/ 485075 h 3585722"/>
              <a:gd name="connsiteX141" fmla="*/ 175733 w 4116885"/>
              <a:gd name="connsiteY141" fmla="*/ 434440 h 3585722"/>
              <a:gd name="connsiteX142" fmla="*/ 169775 w 4116885"/>
              <a:gd name="connsiteY142" fmla="*/ 383806 h 3585722"/>
              <a:gd name="connsiteX143" fmla="*/ 165306 w 4116885"/>
              <a:gd name="connsiteY143" fmla="*/ 333172 h 3585722"/>
              <a:gd name="connsiteX144" fmla="*/ 166797 w 4116885"/>
              <a:gd name="connsiteY144" fmla="*/ 285515 h 3585722"/>
              <a:gd name="connsiteX145" fmla="*/ 172755 w 4116885"/>
              <a:gd name="connsiteY145" fmla="*/ 239348 h 3585722"/>
              <a:gd name="connsiteX146" fmla="*/ 186158 w 4116885"/>
              <a:gd name="connsiteY146" fmla="*/ 194669 h 3585722"/>
              <a:gd name="connsiteX147" fmla="*/ 205519 w 4116885"/>
              <a:gd name="connsiteY147" fmla="*/ 157438 h 3585722"/>
              <a:gd name="connsiteX148" fmla="*/ 230835 w 4116885"/>
              <a:gd name="connsiteY148" fmla="*/ 121696 h 3585722"/>
              <a:gd name="connsiteX149" fmla="*/ 260619 w 4116885"/>
              <a:gd name="connsiteY149" fmla="*/ 90421 h 3585722"/>
              <a:gd name="connsiteX150" fmla="*/ 294872 w 4116885"/>
              <a:gd name="connsiteY150" fmla="*/ 59147 h 3585722"/>
              <a:gd name="connsiteX151" fmla="*/ 330615 w 4116885"/>
              <a:gd name="connsiteY151" fmla="*/ 30850 h 3585722"/>
              <a:gd name="connsiteX152" fmla="*/ 367844 w 4116885"/>
              <a:gd name="connsiteY152" fmla="*/ 2553 h 35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Sign Language">
            <a:extLst>
              <a:ext uri="{FF2B5EF4-FFF2-40B4-BE49-F238E27FC236}">
                <a16:creationId xmlns:a16="http://schemas.microsoft.com/office/drawing/2014/main" id="{3E8E70CE-052C-4C14-B66B-5782CB0FE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6517" y="209550"/>
            <a:ext cx="2505075" cy="2505075"/>
          </a:xfrm>
          <a:prstGeom prst="rect">
            <a:avLst/>
          </a:prstGeom>
        </p:spPr>
      </p:pic>
      <p:sp>
        <p:nvSpPr>
          <p:cNvPr id="21" name="Freeform: Shape 20">
            <a:extLst>
              <a:ext uri="{FF2B5EF4-FFF2-40B4-BE49-F238E27FC236}">
                <a16:creationId xmlns:a16="http://schemas.microsoft.com/office/drawing/2014/main" id="{2AD292BD-58D8-4261-AD54-80C939F13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875C1B52-15CE-4113-A420-BFFE21037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066" y="4009109"/>
            <a:ext cx="3200935" cy="2848897"/>
          </a:xfrm>
          <a:custGeom>
            <a:avLst/>
            <a:gdLst>
              <a:gd name="connsiteX0" fmla="*/ 1822480 w 3200935"/>
              <a:gd name="connsiteY0" fmla="*/ 0 h 2848897"/>
              <a:gd name="connsiteX1" fmla="*/ 1858100 w 3200935"/>
              <a:gd name="connsiteY1" fmla="*/ 3339 h 2848897"/>
              <a:gd name="connsiteX2" fmla="*/ 1892611 w 3200935"/>
              <a:gd name="connsiteY2" fmla="*/ 12245 h 2848897"/>
              <a:gd name="connsiteX3" fmla="*/ 1926007 w 3200935"/>
              <a:gd name="connsiteY3" fmla="*/ 25604 h 2848897"/>
              <a:gd name="connsiteX4" fmla="*/ 1960514 w 3200935"/>
              <a:gd name="connsiteY4" fmla="*/ 42302 h 2848897"/>
              <a:gd name="connsiteX5" fmla="*/ 1992798 w 3200935"/>
              <a:gd name="connsiteY5" fmla="*/ 61227 h 2848897"/>
              <a:gd name="connsiteX6" fmla="*/ 2026194 w 3200935"/>
              <a:gd name="connsiteY6" fmla="*/ 81264 h 2848897"/>
              <a:gd name="connsiteX7" fmla="*/ 2059589 w 3200935"/>
              <a:gd name="connsiteY7" fmla="*/ 99075 h 2848897"/>
              <a:gd name="connsiteX8" fmla="*/ 2092985 w 3200935"/>
              <a:gd name="connsiteY8" fmla="*/ 116887 h 2848897"/>
              <a:gd name="connsiteX9" fmla="*/ 2125268 w 3200935"/>
              <a:gd name="connsiteY9" fmla="*/ 130245 h 2848897"/>
              <a:gd name="connsiteX10" fmla="*/ 2160890 w 3200935"/>
              <a:gd name="connsiteY10" fmla="*/ 139150 h 2848897"/>
              <a:gd name="connsiteX11" fmla="*/ 2195399 w 3200935"/>
              <a:gd name="connsiteY11" fmla="*/ 143604 h 2848897"/>
              <a:gd name="connsiteX12" fmla="*/ 2232134 w 3200935"/>
              <a:gd name="connsiteY12" fmla="*/ 143604 h 2848897"/>
              <a:gd name="connsiteX13" fmla="*/ 2269983 w 3200935"/>
              <a:gd name="connsiteY13" fmla="*/ 141378 h 2848897"/>
              <a:gd name="connsiteX14" fmla="*/ 2307831 w 3200935"/>
              <a:gd name="connsiteY14" fmla="*/ 136924 h 2848897"/>
              <a:gd name="connsiteX15" fmla="*/ 2345681 w 3200935"/>
              <a:gd name="connsiteY15" fmla="*/ 131359 h 2848897"/>
              <a:gd name="connsiteX16" fmla="*/ 2383529 w 3200935"/>
              <a:gd name="connsiteY16" fmla="*/ 126906 h 2848897"/>
              <a:gd name="connsiteX17" fmla="*/ 2421378 w 3200935"/>
              <a:gd name="connsiteY17" fmla="*/ 123565 h 2848897"/>
              <a:gd name="connsiteX18" fmla="*/ 2456999 w 3200935"/>
              <a:gd name="connsiteY18" fmla="*/ 124678 h 2848897"/>
              <a:gd name="connsiteX19" fmla="*/ 2491507 w 3200935"/>
              <a:gd name="connsiteY19" fmla="*/ 129132 h 2848897"/>
              <a:gd name="connsiteX20" fmla="*/ 2524903 w 3200935"/>
              <a:gd name="connsiteY20" fmla="*/ 139150 h 2848897"/>
              <a:gd name="connsiteX21" fmla="*/ 2552734 w 3200935"/>
              <a:gd name="connsiteY21" fmla="*/ 153622 h 2848897"/>
              <a:gd name="connsiteX22" fmla="*/ 2579449 w 3200935"/>
              <a:gd name="connsiteY22" fmla="*/ 172547 h 2848897"/>
              <a:gd name="connsiteX23" fmla="*/ 2602827 w 3200935"/>
              <a:gd name="connsiteY23" fmla="*/ 194811 h 2848897"/>
              <a:gd name="connsiteX24" fmla="*/ 2626204 w 3200935"/>
              <a:gd name="connsiteY24" fmla="*/ 220414 h 2848897"/>
              <a:gd name="connsiteX25" fmla="*/ 2647355 w 3200935"/>
              <a:gd name="connsiteY25" fmla="*/ 247131 h 2848897"/>
              <a:gd name="connsiteX26" fmla="*/ 2668506 w 3200935"/>
              <a:gd name="connsiteY26" fmla="*/ 274961 h 2848897"/>
              <a:gd name="connsiteX27" fmla="*/ 2689656 w 3200935"/>
              <a:gd name="connsiteY27" fmla="*/ 302791 h 2848897"/>
              <a:gd name="connsiteX28" fmla="*/ 2710806 w 3200935"/>
              <a:gd name="connsiteY28" fmla="*/ 329509 h 2848897"/>
              <a:gd name="connsiteX29" fmla="*/ 2733071 w 3200935"/>
              <a:gd name="connsiteY29" fmla="*/ 355112 h 2848897"/>
              <a:gd name="connsiteX30" fmla="*/ 2758675 w 3200935"/>
              <a:gd name="connsiteY30" fmla="*/ 377377 h 2848897"/>
              <a:gd name="connsiteX31" fmla="*/ 2783165 w 3200935"/>
              <a:gd name="connsiteY31" fmla="*/ 397415 h 2848897"/>
              <a:gd name="connsiteX32" fmla="*/ 2810995 w 3200935"/>
              <a:gd name="connsiteY32" fmla="*/ 412999 h 2848897"/>
              <a:gd name="connsiteX33" fmla="*/ 2841051 w 3200935"/>
              <a:gd name="connsiteY33" fmla="*/ 426357 h 2848897"/>
              <a:gd name="connsiteX34" fmla="*/ 2873333 w 3200935"/>
              <a:gd name="connsiteY34" fmla="*/ 437489 h 2848897"/>
              <a:gd name="connsiteX35" fmla="*/ 2906728 w 3200935"/>
              <a:gd name="connsiteY35" fmla="*/ 447507 h 2848897"/>
              <a:gd name="connsiteX36" fmla="*/ 2940124 w 3200935"/>
              <a:gd name="connsiteY36" fmla="*/ 456413 h 2848897"/>
              <a:gd name="connsiteX37" fmla="*/ 2974633 w 3200935"/>
              <a:gd name="connsiteY37" fmla="*/ 465320 h 2848897"/>
              <a:gd name="connsiteX38" fmla="*/ 3006916 w 3200935"/>
              <a:gd name="connsiteY38" fmla="*/ 475338 h 2848897"/>
              <a:gd name="connsiteX39" fmla="*/ 3039197 w 3200935"/>
              <a:gd name="connsiteY39" fmla="*/ 486470 h 2848897"/>
              <a:gd name="connsiteX40" fmla="*/ 3069254 w 3200935"/>
              <a:gd name="connsiteY40" fmla="*/ 499829 h 2848897"/>
              <a:gd name="connsiteX41" fmla="*/ 3095972 w 3200935"/>
              <a:gd name="connsiteY41" fmla="*/ 516527 h 2848897"/>
              <a:gd name="connsiteX42" fmla="*/ 3120463 w 3200935"/>
              <a:gd name="connsiteY42" fmla="*/ 536565 h 2848897"/>
              <a:gd name="connsiteX43" fmla="*/ 3140498 w 3200935"/>
              <a:gd name="connsiteY43" fmla="*/ 561055 h 2848897"/>
              <a:gd name="connsiteX44" fmla="*/ 3157197 w 3200935"/>
              <a:gd name="connsiteY44" fmla="*/ 587772 h 2848897"/>
              <a:gd name="connsiteX45" fmla="*/ 3170555 w 3200935"/>
              <a:gd name="connsiteY45" fmla="*/ 617827 h 2848897"/>
              <a:gd name="connsiteX46" fmla="*/ 3181687 w 3200935"/>
              <a:gd name="connsiteY46" fmla="*/ 650112 h 2848897"/>
              <a:gd name="connsiteX47" fmla="*/ 3191705 w 3200935"/>
              <a:gd name="connsiteY47" fmla="*/ 682393 h 2848897"/>
              <a:gd name="connsiteX48" fmla="*/ 3200612 w 3200935"/>
              <a:gd name="connsiteY48" fmla="*/ 716904 h 2848897"/>
              <a:gd name="connsiteX49" fmla="*/ 3200935 w 3200935"/>
              <a:gd name="connsiteY49" fmla="*/ 718115 h 2848897"/>
              <a:gd name="connsiteX50" fmla="*/ 3200935 w 3200935"/>
              <a:gd name="connsiteY50" fmla="*/ 2848897 h 2848897"/>
              <a:gd name="connsiteX51" fmla="*/ 413394 w 3200935"/>
              <a:gd name="connsiteY51" fmla="*/ 2848897 h 2848897"/>
              <a:gd name="connsiteX52" fmla="*/ 400932 w 3200935"/>
              <a:gd name="connsiteY52" fmla="*/ 2820857 h 2848897"/>
              <a:gd name="connsiteX53" fmla="*/ 385348 w 3200935"/>
              <a:gd name="connsiteY53" fmla="*/ 2793028 h 2848897"/>
              <a:gd name="connsiteX54" fmla="*/ 365311 w 3200935"/>
              <a:gd name="connsiteY54" fmla="*/ 2768537 h 2848897"/>
              <a:gd name="connsiteX55" fmla="*/ 343046 w 3200935"/>
              <a:gd name="connsiteY55" fmla="*/ 2742933 h 2848897"/>
              <a:gd name="connsiteX56" fmla="*/ 317443 w 3200935"/>
              <a:gd name="connsiteY56" fmla="*/ 2720669 h 2848897"/>
              <a:gd name="connsiteX57" fmla="*/ 289612 w 3200935"/>
              <a:gd name="connsiteY57" fmla="*/ 2699519 h 2848897"/>
              <a:gd name="connsiteX58" fmla="*/ 261783 w 3200935"/>
              <a:gd name="connsiteY58" fmla="*/ 2678368 h 2848897"/>
              <a:gd name="connsiteX59" fmla="*/ 233954 w 3200935"/>
              <a:gd name="connsiteY59" fmla="*/ 2657218 h 2848897"/>
              <a:gd name="connsiteX60" fmla="*/ 207237 w 3200935"/>
              <a:gd name="connsiteY60" fmla="*/ 2636065 h 2848897"/>
              <a:gd name="connsiteX61" fmla="*/ 181633 w 3200935"/>
              <a:gd name="connsiteY61" fmla="*/ 2612689 h 2848897"/>
              <a:gd name="connsiteX62" fmla="*/ 159370 w 3200935"/>
              <a:gd name="connsiteY62" fmla="*/ 2589312 h 2848897"/>
              <a:gd name="connsiteX63" fmla="*/ 140446 w 3200935"/>
              <a:gd name="connsiteY63" fmla="*/ 2562594 h 2848897"/>
              <a:gd name="connsiteX64" fmla="*/ 125974 w 3200935"/>
              <a:gd name="connsiteY64" fmla="*/ 2534764 h 2848897"/>
              <a:gd name="connsiteX65" fmla="*/ 115956 w 3200935"/>
              <a:gd name="connsiteY65" fmla="*/ 2501370 h 2848897"/>
              <a:gd name="connsiteX66" fmla="*/ 111502 w 3200935"/>
              <a:gd name="connsiteY66" fmla="*/ 2466860 h 2848897"/>
              <a:gd name="connsiteX67" fmla="*/ 110388 w 3200935"/>
              <a:gd name="connsiteY67" fmla="*/ 2431236 h 2848897"/>
              <a:gd name="connsiteX68" fmla="*/ 113728 w 3200935"/>
              <a:gd name="connsiteY68" fmla="*/ 2393388 h 2848897"/>
              <a:gd name="connsiteX69" fmla="*/ 118182 w 3200935"/>
              <a:gd name="connsiteY69" fmla="*/ 2355539 h 2848897"/>
              <a:gd name="connsiteX70" fmla="*/ 123747 w 3200935"/>
              <a:gd name="connsiteY70" fmla="*/ 2317690 h 2848897"/>
              <a:gd name="connsiteX71" fmla="*/ 128200 w 3200935"/>
              <a:gd name="connsiteY71" fmla="*/ 2279842 h 2848897"/>
              <a:gd name="connsiteX72" fmla="*/ 130428 w 3200935"/>
              <a:gd name="connsiteY72" fmla="*/ 2241992 h 2848897"/>
              <a:gd name="connsiteX73" fmla="*/ 130428 w 3200935"/>
              <a:gd name="connsiteY73" fmla="*/ 2205256 h 2848897"/>
              <a:gd name="connsiteX74" fmla="*/ 125974 w 3200935"/>
              <a:gd name="connsiteY74" fmla="*/ 2170747 h 2848897"/>
              <a:gd name="connsiteX75" fmla="*/ 117069 w 3200935"/>
              <a:gd name="connsiteY75" fmla="*/ 2136238 h 2848897"/>
              <a:gd name="connsiteX76" fmla="*/ 103710 w 3200935"/>
              <a:gd name="connsiteY76" fmla="*/ 2103954 h 2848897"/>
              <a:gd name="connsiteX77" fmla="*/ 87012 w 3200935"/>
              <a:gd name="connsiteY77" fmla="*/ 2070559 h 2848897"/>
              <a:gd name="connsiteX78" fmla="*/ 68088 w 3200935"/>
              <a:gd name="connsiteY78" fmla="*/ 2037163 h 2848897"/>
              <a:gd name="connsiteX79" fmla="*/ 48051 w 3200935"/>
              <a:gd name="connsiteY79" fmla="*/ 2003766 h 2848897"/>
              <a:gd name="connsiteX80" fmla="*/ 29127 w 3200935"/>
              <a:gd name="connsiteY80" fmla="*/ 1971483 h 2848897"/>
              <a:gd name="connsiteX81" fmla="*/ 12427 w 3200935"/>
              <a:gd name="connsiteY81" fmla="*/ 1936974 h 2848897"/>
              <a:gd name="connsiteX82" fmla="*/ 0 w 3200935"/>
              <a:gd name="connsiteY82" fmla="*/ 1905903 h 2848897"/>
              <a:gd name="connsiteX83" fmla="*/ 0 w 3200935"/>
              <a:gd name="connsiteY83" fmla="*/ 1760990 h 2848897"/>
              <a:gd name="connsiteX84" fmla="*/ 12427 w 3200935"/>
              <a:gd name="connsiteY84" fmla="*/ 1729918 h 2848897"/>
              <a:gd name="connsiteX85" fmla="*/ 29127 w 3200935"/>
              <a:gd name="connsiteY85" fmla="*/ 1695410 h 2848897"/>
              <a:gd name="connsiteX86" fmla="*/ 48051 w 3200935"/>
              <a:gd name="connsiteY86" fmla="*/ 1663126 h 2848897"/>
              <a:gd name="connsiteX87" fmla="*/ 68088 w 3200935"/>
              <a:gd name="connsiteY87" fmla="*/ 1629730 h 2848897"/>
              <a:gd name="connsiteX88" fmla="*/ 87012 w 3200935"/>
              <a:gd name="connsiteY88" fmla="*/ 1596334 h 2848897"/>
              <a:gd name="connsiteX89" fmla="*/ 103710 w 3200935"/>
              <a:gd name="connsiteY89" fmla="*/ 1562938 h 2848897"/>
              <a:gd name="connsiteX90" fmla="*/ 117069 w 3200935"/>
              <a:gd name="connsiteY90" fmla="*/ 1530654 h 2848897"/>
              <a:gd name="connsiteX91" fmla="*/ 125974 w 3200935"/>
              <a:gd name="connsiteY91" fmla="*/ 1496145 h 2848897"/>
              <a:gd name="connsiteX92" fmla="*/ 130428 w 3200935"/>
              <a:gd name="connsiteY92" fmla="*/ 1461636 h 2848897"/>
              <a:gd name="connsiteX93" fmla="*/ 130428 w 3200935"/>
              <a:gd name="connsiteY93" fmla="*/ 1424901 h 2848897"/>
              <a:gd name="connsiteX94" fmla="*/ 128200 w 3200935"/>
              <a:gd name="connsiteY94" fmla="*/ 1387052 h 2848897"/>
              <a:gd name="connsiteX95" fmla="*/ 123747 w 3200935"/>
              <a:gd name="connsiteY95" fmla="*/ 1349203 h 2848897"/>
              <a:gd name="connsiteX96" fmla="*/ 118182 w 3200935"/>
              <a:gd name="connsiteY96" fmla="*/ 1311353 h 2848897"/>
              <a:gd name="connsiteX97" fmla="*/ 113728 w 3200935"/>
              <a:gd name="connsiteY97" fmla="*/ 1273505 h 2848897"/>
              <a:gd name="connsiteX98" fmla="*/ 110388 w 3200935"/>
              <a:gd name="connsiteY98" fmla="*/ 1235657 h 2848897"/>
              <a:gd name="connsiteX99" fmla="*/ 111502 w 3200935"/>
              <a:gd name="connsiteY99" fmla="*/ 1200034 h 2848897"/>
              <a:gd name="connsiteX100" fmla="*/ 115956 w 3200935"/>
              <a:gd name="connsiteY100" fmla="*/ 1165525 h 2848897"/>
              <a:gd name="connsiteX101" fmla="*/ 125974 w 3200935"/>
              <a:gd name="connsiteY101" fmla="*/ 1132128 h 2848897"/>
              <a:gd name="connsiteX102" fmla="*/ 140446 w 3200935"/>
              <a:gd name="connsiteY102" fmla="*/ 1104298 h 2848897"/>
              <a:gd name="connsiteX103" fmla="*/ 159370 w 3200935"/>
              <a:gd name="connsiteY103" fmla="*/ 1077582 h 2848897"/>
              <a:gd name="connsiteX104" fmla="*/ 181633 w 3200935"/>
              <a:gd name="connsiteY104" fmla="*/ 1054204 h 2848897"/>
              <a:gd name="connsiteX105" fmla="*/ 207237 w 3200935"/>
              <a:gd name="connsiteY105" fmla="*/ 1030827 h 2848897"/>
              <a:gd name="connsiteX106" fmla="*/ 233954 w 3200935"/>
              <a:gd name="connsiteY106" fmla="*/ 1009676 h 2848897"/>
              <a:gd name="connsiteX107" fmla="*/ 261783 w 3200935"/>
              <a:gd name="connsiteY107" fmla="*/ 988524 h 2848897"/>
              <a:gd name="connsiteX108" fmla="*/ 289612 w 3200935"/>
              <a:gd name="connsiteY108" fmla="*/ 967374 h 2848897"/>
              <a:gd name="connsiteX109" fmla="*/ 317443 w 3200935"/>
              <a:gd name="connsiteY109" fmla="*/ 946223 h 2848897"/>
              <a:gd name="connsiteX110" fmla="*/ 343046 w 3200935"/>
              <a:gd name="connsiteY110" fmla="*/ 923960 h 2848897"/>
              <a:gd name="connsiteX111" fmla="*/ 365311 w 3200935"/>
              <a:gd name="connsiteY111" fmla="*/ 898356 h 2848897"/>
              <a:gd name="connsiteX112" fmla="*/ 385348 w 3200935"/>
              <a:gd name="connsiteY112" fmla="*/ 873865 h 2848897"/>
              <a:gd name="connsiteX113" fmla="*/ 400932 w 3200935"/>
              <a:gd name="connsiteY113" fmla="*/ 846035 h 2848897"/>
              <a:gd name="connsiteX114" fmla="*/ 414290 w 3200935"/>
              <a:gd name="connsiteY114" fmla="*/ 815980 h 2848897"/>
              <a:gd name="connsiteX115" fmla="*/ 425422 w 3200935"/>
              <a:gd name="connsiteY115" fmla="*/ 783695 h 2848897"/>
              <a:gd name="connsiteX116" fmla="*/ 435442 w 3200935"/>
              <a:gd name="connsiteY116" fmla="*/ 750298 h 2848897"/>
              <a:gd name="connsiteX117" fmla="*/ 444347 w 3200935"/>
              <a:gd name="connsiteY117" fmla="*/ 716904 h 2848897"/>
              <a:gd name="connsiteX118" fmla="*/ 453253 w 3200935"/>
              <a:gd name="connsiteY118" fmla="*/ 682393 h 2848897"/>
              <a:gd name="connsiteX119" fmla="*/ 463271 w 3200935"/>
              <a:gd name="connsiteY119" fmla="*/ 650112 h 2848897"/>
              <a:gd name="connsiteX120" fmla="*/ 474403 w 3200935"/>
              <a:gd name="connsiteY120" fmla="*/ 617827 h 2848897"/>
              <a:gd name="connsiteX121" fmla="*/ 487762 w 3200935"/>
              <a:gd name="connsiteY121" fmla="*/ 587772 h 2848897"/>
              <a:gd name="connsiteX122" fmla="*/ 504460 w 3200935"/>
              <a:gd name="connsiteY122" fmla="*/ 561055 h 2848897"/>
              <a:gd name="connsiteX123" fmla="*/ 524495 w 3200935"/>
              <a:gd name="connsiteY123" fmla="*/ 536565 h 2848897"/>
              <a:gd name="connsiteX124" fmla="*/ 548987 w 3200935"/>
              <a:gd name="connsiteY124" fmla="*/ 516527 h 2848897"/>
              <a:gd name="connsiteX125" fmla="*/ 575704 w 3200935"/>
              <a:gd name="connsiteY125" fmla="*/ 499829 h 2848897"/>
              <a:gd name="connsiteX126" fmla="*/ 605759 w 3200935"/>
              <a:gd name="connsiteY126" fmla="*/ 486470 h 2848897"/>
              <a:gd name="connsiteX127" fmla="*/ 638042 w 3200935"/>
              <a:gd name="connsiteY127" fmla="*/ 475338 h 2848897"/>
              <a:gd name="connsiteX128" fmla="*/ 670325 w 3200935"/>
              <a:gd name="connsiteY128" fmla="*/ 465320 h 2848897"/>
              <a:gd name="connsiteX129" fmla="*/ 704834 w 3200935"/>
              <a:gd name="connsiteY129" fmla="*/ 456413 h 2848897"/>
              <a:gd name="connsiteX130" fmla="*/ 738229 w 3200935"/>
              <a:gd name="connsiteY130" fmla="*/ 447507 h 2848897"/>
              <a:gd name="connsiteX131" fmla="*/ 771626 w 3200935"/>
              <a:gd name="connsiteY131" fmla="*/ 437489 h 2848897"/>
              <a:gd name="connsiteX132" fmla="*/ 803907 w 3200935"/>
              <a:gd name="connsiteY132" fmla="*/ 426357 h 2848897"/>
              <a:gd name="connsiteX133" fmla="*/ 833964 w 3200935"/>
              <a:gd name="connsiteY133" fmla="*/ 412999 h 2848897"/>
              <a:gd name="connsiteX134" fmla="*/ 861794 w 3200935"/>
              <a:gd name="connsiteY134" fmla="*/ 397415 h 2848897"/>
              <a:gd name="connsiteX135" fmla="*/ 886284 w 3200935"/>
              <a:gd name="connsiteY135" fmla="*/ 377377 h 2848897"/>
              <a:gd name="connsiteX136" fmla="*/ 911888 w 3200935"/>
              <a:gd name="connsiteY136" fmla="*/ 355112 h 2848897"/>
              <a:gd name="connsiteX137" fmla="*/ 934152 w 3200935"/>
              <a:gd name="connsiteY137" fmla="*/ 329509 h 2848897"/>
              <a:gd name="connsiteX138" fmla="*/ 955302 w 3200935"/>
              <a:gd name="connsiteY138" fmla="*/ 302791 h 2848897"/>
              <a:gd name="connsiteX139" fmla="*/ 976452 w 3200935"/>
              <a:gd name="connsiteY139" fmla="*/ 274961 h 2848897"/>
              <a:gd name="connsiteX140" fmla="*/ 997604 w 3200935"/>
              <a:gd name="connsiteY140" fmla="*/ 247131 h 2848897"/>
              <a:gd name="connsiteX141" fmla="*/ 1018754 w 3200935"/>
              <a:gd name="connsiteY141" fmla="*/ 220414 h 2848897"/>
              <a:gd name="connsiteX142" fmla="*/ 1042131 w 3200935"/>
              <a:gd name="connsiteY142" fmla="*/ 194811 h 2848897"/>
              <a:gd name="connsiteX143" fmla="*/ 1065507 w 3200935"/>
              <a:gd name="connsiteY143" fmla="*/ 172547 h 2848897"/>
              <a:gd name="connsiteX144" fmla="*/ 1092225 w 3200935"/>
              <a:gd name="connsiteY144" fmla="*/ 153622 h 2848897"/>
              <a:gd name="connsiteX145" fmla="*/ 1120055 w 3200935"/>
              <a:gd name="connsiteY145" fmla="*/ 139150 h 2848897"/>
              <a:gd name="connsiteX146" fmla="*/ 1153451 w 3200935"/>
              <a:gd name="connsiteY146" fmla="*/ 129132 h 2848897"/>
              <a:gd name="connsiteX147" fmla="*/ 1187961 w 3200935"/>
              <a:gd name="connsiteY147" fmla="*/ 124678 h 2848897"/>
              <a:gd name="connsiteX148" fmla="*/ 1223581 w 3200935"/>
              <a:gd name="connsiteY148" fmla="*/ 123565 h 2848897"/>
              <a:gd name="connsiteX149" fmla="*/ 1261429 w 3200935"/>
              <a:gd name="connsiteY149" fmla="*/ 126906 h 2848897"/>
              <a:gd name="connsiteX150" fmla="*/ 1299279 w 3200935"/>
              <a:gd name="connsiteY150" fmla="*/ 131359 h 2848897"/>
              <a:gd name="connsiteX151" fmla="*/ 1337128 w 3200935"/>
              <a:gd name="connsiteY151" fmla="*/ 136924 h 2848897"/>
              <a:gd name="connsiteX152" fmla="*/ 1374976 w 3200935"/>
              <a:gd name="connsiteY152" fmla="*/ 141378 h 2848897"/>
              <a:gd name="connsiteX153" fmla="*/ 1412824 w 3200935"/>
              <a:gd name="connsiteY153" fmla="*/ 143604 h 2848897"/>
              <a:gd name="connsiteX154" fmla="*/ 1449561 w 3200935"/>
              <a:gd name="connsiteY154" fmla="*/ 143604 h 2848897"/>
              <a:gd name="connsiteX155" fmla="*/ 1484069 w 3200935"/>
              <a:gd name="connsiteY155" fmla="*/ 139150 h 2848897"/>
              <a:gd name="connsiteX156" fmla="*/ 1518579 w 3200935"/>
              <a:gd name="connsiteY156" fmla="*/ 130245 h 2848897"/>
              <a:gd name="connsiteX157" fmla="*/ 1551974 w 3200935"/>
              <a:gd name="connsiteY157" fmla="*/ 116887 h 2848897"/>
              <a:gd name="connsiteX158" fmla="*/ 1585369 w 3200935"/>
              <a:gd name="connsiteY158" fmla="*/ 99075 h 2848897"/>
              <a:gd name="connsiteX159" fmla="*/ 1618765 w 3200935"/>
              <a:gd name="connsiteY159" fmla="*/ 81264 h 2848897"/>
              <a:gd name="connsiteX160" fmla="*/ 1652161 w 3200935"/>
              <a:gd name="connsiteY160" fmla="*/ 61227 h 2848897"/>
              <a:gd name="connsiteX161" fmla="*/ 1684444 w 3200935"/>
              <a:gd name="connsiteY161" fmla="*/ 42302 h 2848897"/>
              <a:gd name="connsiteX162" fmla="*/ 1718953 w 3200935"/>
              <a:gd name="connsiteY162" fmla="*/ 25604 h 2848897"/>
              <a:gd name="connsiteX163" fmla="*/ 1752349 w 3200935"/>
              <a:gd name="connsiteY163" fmla="*/ 12245 h 2848897"/>
              <a:gd name="connsiteX164" fmla="*/ 1786858 w 3200935"/>
              <a:gd name="connsiteY164" fmla="*/ 3339 h 284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3200935" h="2848897">
                <a:moveTo>
                  <a:pt x="1822480" y="0"/>
                </a:moveTo>
                <a:lnTo>
                  <a:pt x="1858100" y="3339"/>
                </a:lnTo>
                <a:lnTo>
                  <a:pt x="1892611" y="12245"/>
                </a:lnTo>
                <a:lnTo>
                  <a:pt x="1926007" y="25604"/>
                </a:lnTo>
                <a:lnTo>
                  <a:pt x="1960514" y="42302"/>
                </a:lnTo>
                <a:lnTo>
                  <a:pt x="1992798" y="61227"/>
                </a:lnTo>
                <a:lnTo>
                  <a:pt x="2026194" y="81264"/>
                </a:lnTo>
                <a:lnTo>
                  <a:pt x="2059589" y="99075"/>
                </a:lnTo>
                <a:lnTo>
                  <a:pt x="2092985" y="116887"/>
                </a:lnTo>
                <a:lnTo>
                  <a:pt x="2125268" y="130245"/>
                </a:lnTo>
                <a:lnTo>
                  <a:pt x="2160890" y="139150"/>
                </a:lnTo>
                <a:lnTo>
                  <a:pt x="2195399" y="143604"/>
                </a:lnTo>
                <a:lnTo>
                  <a:pt x="2232134" y="143604"/>
                </a:lnTo>
                <a:lnTo>
                  <a:pt x="2269983" y="141378"/>
                </a:lnTo>
                <a:lnTo>
                  <a:pt x="2307831" y="136924"/>
                </a:lnTo>
                <a:lnTo>
                  <a:pt x="2345681" y="131359"/>
                </a:lnTo>
                <a:lnTo>
                  <a:pt x="2383529" y="126906"/>
                </a:lnTo>
                <a:lnTo>
                  <a:pt x="2421378" y="123565"/>
                </a:lnTo>
                <a:lnTo>
                  <a:pt x="2456999" y="124678"/>
                </a:lnTo>
                <a:lnTo>
                  <a:pt x="2491507" y="129132"/>
                </a:lnTo>
                <a:lnTo>
                  <a:pt x="2524903" y="139150"/>
                </a:lnTo>
                <a:lnTo>
                  <a:pt x="2552734" y="153622"/>
                </a:lnTo>
                <a:lnTo>
                  <a:pt x="2579449" y="172547"/>
                </a:lnTo>
                <a:lnTo>
                  <a:pt x="2602827" y="194811"/>
                </a:lnTo>
                <a:lnTo>
                  <a:pt x="2626204" y="220414"/>
                </a:lnTo>
                <a:lnTo>
                  <a:pt x="2647355" y="247131"/>
                </a:lnTo>
                <a:lnTo>
                  <a:pt x="2668506" y="274961"/>
                </a:lnTo>
                <a:lnTo>
                  <a:pt x="2689656" y="302791"/>
                </a:lnTo>
                <a:lnTo>
                  <a:pt x="2710806" y="329509"/>
                </a:lnTo>
                <a:lnTo>
                  <a:pt x="2733071" y="355112"/>
                </a:lnTo>
                <a:lnTo>
                  <a:pt x="2758675" y="377377"/>
                </a:lnTo>
                <a:lnTo>
                  <a:pt x="2783165" y="397415"/>
                </a:lnTo>
                <a:lnTo>
                  <a:pt x="2810995" y="412999"/>
                </a:lnTo>
                <a:lnTo>
                  <a:pt x="2841051" y="426357"/>
                </a:lnTo>
                <a:lnTo>
                  <a:pt x="2873333" y="437489"/>
                </a:lnTo>
                <a:lnTo>
                  <a:pt x="2906728" y="447507"/>
                </a:lnTo>
                <a:lnTo>
                  <a:pt x="2940124" y="456413"/>
                </a:lnTo>
                <a:lnTo>
                  <a:pt x="2974633" y="465320"/>
                </a:lnTo>
                <a:lnTo>
                  <a:pt x="3006916" y="475338"/>
                </a:lnTo>
                <a:lnTo>
                  <a:pt x="3039197" y="486470"/>
                </a:lnTo>
                <a:lnTo>
                  <a:pt x="3069254" y="499829"/>
                </a:lnTo>
                <a:lnTo>
                  <a:pt x="3095972" y="516527"/>
                </a:lnTo>
                <a:lnTo>
                  <a:pt x="3120463" y="536565"/>
                </a:lnTo>
                <a:lnTo>
                  <a:pt x="3140498" y="561055"/>
                </a:lnTo>
                <a:lnTo>
                  <a:pt x="3157197" y="587772"/>
                </a:lnTo>
                <a:lnTo>
                  <a:pt x="3170555" y="617827"/>
                </a:lnTo>
                <a:lnTo>
                  <a:pt x="3181687" y="650112"/>
                </a:lnTo>
                <a:lnTo>
                  <a:pt x="3191705" y="682393"/>
                </a:lnTo>
                <a:lnTo>
                  <a:pt x="3200612" y="716904"/>
                </a:lnTo>
                <a:lnTo>
                  <a:pt x="3200935" y="718115"/>
                </a:lnTo>
                <a:lnTo>
                  <a:pt x="3200935" y="2848897"/>
                </a:lnTo>
                <a:lnTo>
                  <a:pt x="413394" y="2848897"/>
                </a:lnTo>
                <a:lnTo>
                  <a:pt x="400932" y="2820857"/>
                </a:lnTo>
                <a:lnTo>
                  <a:pt x="385348" y="2793028"/>
                </a:lnTo>
                <a:lnTo>
                  <a:pt x="365311" y="2768537"/>
                </a:lnTo>
                <a:lnTo>
                  <a:pt x="343046" y="2742933"/>
                </a:lnTo>
                <a:lnTo>
                  <a:pt x="317443" y="2720669"/>
                </a:lnTo>
                <a:lnTo>
                  <a:pt x="289612" y="2699519"/>
                </a:lnTo>
                <a:lnTo>
                  <a:pt x="261783" y="2678368"/>
                </a:lnTo>
                <a:lnTo>
                  <a:pt x="233954" y="2657218"/>
                </a:lnTo>
                <a:lnTo>
                  <a:pt x="207237" y="2636065"/>
                </a:lnTo>
                <a:lnTo>
                  <a:pt x="181633" y="2612689"/>
                </a:lnTo>
                <a:lnTo>
                  <a:pt x="159370" y="2589312"/>
                </a:lnTo>
                <a:lnTo>
                  <a:pt x="140446" y="2562594"/>
                </a:lnTo>
                <a:lnTo>
                  <a:pt x="125974" y="2534764"/>
                </a:lnTo>
                <a:lnTo>
                  <a:pt x="115956" y="2501370"/>
                </a:lnTo>
                <a:lnTo>
                  <a:pt x="111502" y="2466860"/>
                </a:lnTo>
                <a:lnTo>
                  <a:pt x="110388" y="2431236"/>
                </a:lnTo>
                <a:lnTo>
                  <a:pt x="113728" y="2393388"/>
                </a:lnTo>
                <a:lnTo>
                  <a:pt x="118182" y="2355539"/>
                </a:lnTo>
                <a:lnTo>
                  <a:pt x="123747" y="2317690"/>
                </a:lnTo>
                <a:lnTo>
                  <a:pt x="128200" y="2279842"/>
                </a:lnTo>
                <a:lnTo>
                  <a:pt x="130428" y="2241992"/>
                </a:lnTo>
                <a:lnTo>
                  <a:pt x="130428" y="2205256"/>
                </a:lnTo>
                <a:lnTo>
                  <a:pt x="125974" y="2170747"/>
                </a:lnTo>
                <a:lnTo>
                  <a:pt x="117069" y="2136238"/>
                </a:lnTo>
                <a:lnTo>
                  <a:pt x="103710" y="2103954"/>
                </a:lnTo>
                <a:lnTo>
                  <a:pt x="87012" y="2070559"/>
                </a:lnTo>
                <a:lnTo>
                  <a:pt x="68088" y="2037163"/>
                </a:lnTo>
                <a:lnTo>
                  <a:pt x="48051" y="2003766"/>
                </a:lnTo>
                <a:lnTo>
                  <a:pt x="29127" y="1971483"/>
                </a:lnTo>
                <a:lnTo>
                  <a:pt x="12427" y="1936974"/>
                </a:lnTo>
                <a:lnTo>
                  <a:pt x="0" y="1905903"/>
                </a:lnTo>
                <a:lnTo>
                  <a:pt x="0" y="1760990"/>
                </a:lnTo>
                <a:lnTo>
                  <a:pt x="12427" y="1729918"/>
                </a:lnTo>
                <a:lnTo>
                  <a:pt x="29127" y="1695410"/>
                </a:lnTo>
                <a:lnTo>
                  <a:pt x="48051" y="1663126"/>
                </a:lnTo>
                <a:lnTo>
                  <a:pt x="68088" y="1629730"/>
                </a:lnTo>
                <a:lnTo>
                  <a:pt x="87012" y="1596334"/>
                </a:lnTo>
                <a:lnTo>
                  <a:pt x="103710" y="1562938"/>
                </a:lnTo>
                <a:lnTo>
                  <a:pt x="117069" y="1530654"/>
                </a:lnTo>
                <a:lnTo>
                  <a:pt x="125974" y="1496145"/>
                </a:lnTo>
                <a:lnTo>
                  <a:pt x="130428" y="1461636"/>
                </a:lnTo>
                <a:lnTo>
                  <a:pt x="130428" y="1424901"/>
                </a:lnTo>
                <a:lnTo>
                  <a:pt x="128200" y="1387052"/>
                </a:lnTo>
                <a:lnTo>
                  <a:pt x="123747" y="1349203"/>
                </a:lnTo>
                <a:lnTo>
                  <a:pt x="118182" y="1311353"/>
                </a:lnTo>
                <a:lnTo>
                  <a:pt x="113728" y="1273505"/>
                </a:lnTo>
                <a:lnTo>
                  <a:pt x="110388" y="1235657"/>
                </a:lnTo>
                <a:lnTo>
                  <a:pt x="111502" y="1200034"/>
                </a:lnTo>
                <a:lnTo>
                  <a:pt x="115956" y="1165525"/>
                </a:lnTo>
                <a:lnTo>
                  <a:pt x="125974" y="1132128"/>
                </a:lnTo>
                <a:lnTo>
                  <a:pt x="140446" y="1104298"/>
                </a:lnTo>
                <a:lnTo>
                  <a:pt x="159370" y="1077582"/>
                </a:lnTo>
                <a:lnTo>
                  <a:pt x="181633" y="1054204"/>
                </a:lnTo>
                <a:lnTo>
                  <a:pt x="207237" y="1030827"/>
                </a:lnTo>
                <a:lnTo>
                  <a:pt x="233954" y="1009676"/>
                </a:lnTo>
                <a:lnTo>
                  <a:pt x="261783" y="988524"/>
                </a:lnTo>
                <a:lnTo>
                  <a:pt x="289612" y="967374"/>
                </a:lnTo>
                <a:lnTo>
                  <a:pt x="317443" y="946223"/>
                </a:lnTo>
                <a:lnTo>
                  <a:pt x="343046" y="923960"/>
                </a:lnTo>
                <a:lnTo>
                  <a:pt x="365311" y="898356"/>
                </a:lnTo>
                <a:lnTo>
                  <a:pt x="385348" y="873865"/>
                </a:lnTo>
                <a:lnTo>
                  <a:pt x="400932" y="846035"/>
                </a:lnTo>
                <a:lnTo>
                  <a:pt x="414290" y="815980"/>
                </a:lnTo>
                <a:lnTo>
                  <a:pt x="425422" y="783695"/>
                </a:lnTo>
                <a:lnTo>
                  <a:pt x="435442" y="750298"/>
                </a:lnTo>
                <a:lnTo>
                  <a:pt x="444347" y="716904"/>
                </a:lnTo>
                <a:lnTo>
                  <a:pt x="453253" y="682393"/>
                </a:lnTo>
                <a:lnTo>
                  <a:pt x="463271" y="650112"/>
                </a:lnTo>
                <a:lnTo>
                  <a:pt x="474403" y="617827"/>
                </a:lnTo>
                <a:lnTo>
                  <a:pt x="487762" y="587772"/>
                </a:lnTo>
                <a:lnTo>
                  <a:pt x="504460" y="561055"/>
                </a:lnTo>
                <a:lnTo>
                  <a:pt x="524495" y="536565"/>
                </a:lnTo>
                <a:lnTo>
                  <a:pt x="548987" y="516527"/>
                </a:lnTo>
                <a:lnTo>
                  <a:pt x="575704" y="499829"/>
                </a:lnTo>
                <a:lnTo>
                  <a:pt x="605759" y="486470"/>
                </a:lnTo>
                <a:lnTo>
                  <a:pt x="638042" y="475338"/>
                </a:lnTo>
                <a:lnTo>
                  <a:pt x="670325" y="465320"/>
                </a:lnTo>
                <a:lnTo>
                  <a:pt x="704834" y="456413"/>
                </a:lnTo>
                <a:lnTo>
                  <a:pt x="738229" y="447507"/>
                </a:lnTo>
                <a:lnTo>
                  <a:pt x="771626" y="437489"/>
                </a:lnTo>
                <a:lnTo>
                  <a:pt x="803907" y="426357"/>
                </a:lnTo>
                <a:lnTo>
                  <a:pt x="833964" y="412999"/>
                </a:lnTo>
                <a:lnTo>
                  <a:pt x="861794" y="397415"/>
                </a:lnTo>
                <a:lnTo>
                  <a:pt x="886284" y="377377"/>
                </a:lnTo>
                <a:lnTo>
                  <a:pt x="911888" y="355112"/>
                </a:lnTo>
                <a:lnTo>
                  <a:pt x="934152" y="329509"/>
                </a:lnTo>
                <a:lnTo>
                  <a:pt x="955302" y="302791"/>
                </a:lnTo>
                <a:lnTo>
                  <a:pt x="976452" y="274961"/>
                </a:lnTo>
                <a:lnTo>
                  <a:pt x="997604" y="247131"/>
                </a:lnTo>
                <a:lnTo>
                  <a:pt x="1018754" y="220414"/>
                </a:lnTo>
                <a:lnTo>
                  <a:pt x="1042131" y="194811"/>
                </a:lnTo>
                <a:lnTo>
                  <a:pt x="1065507" y="172547"/>
                </a:lnTo>
                <a:lnTo>
                  <a:pt x="1092225" y="153622"/>
                </a:lnTo>
                <a:lnTo>
                  <a:pt x="1120055" y="139150"/>
                </a:lnTo>
                <a:lnTo>
                  <a:pt x="1153451" y="129132"/>
                </a:lnTo>
                <a:lnTo>
                  <a:pt x="1187961" y="124678"/>
                </a:lnTo>
                <a:lnTo>
                  <a:pt x="1223581" y="123565"/>
                </a:lnTo>
                <a:lnTo>
                  <a:pt x="1261429" y="126906"/>
                </a:lnTo>
                <a:lnTo>
                  <a:pt x="1299279" y="131359"/>
                </a:lnTo>
                <a:lnTo>
                  <a:pt x="1337128" y="136924"/>
                </a:lnTo>
                <a:lnTo>
                  <a:pt x="1374976" y="141378"/>
                </a:lnTo>
                <a:lnTo>
                  <a:pt x="1412824" y="143604"/>
                </a:lnTo>
                <a:lnTo>
                  <a:pt x="1449561" y="143604"/>
                </a:lnTo>
                <a:lnTo>
                  <a:pt x="1484069" y="139150"/>
                </a:lnTo>
                <a:lnTo>
                  <a:pt x="1518579" y="130245"/>
                </a:lnTo>
                <a:lnTo>
                  <a:pt x="1551974" y="116887"/>
                </a:lnTo>
                <a:lnTo>
                  <a:pt x="1585369" y="99075"/>
                </a:lnTo>
                <a:lnTo>
                  <a:pt x="1618765" y="81264"/>
                </a:lnTo>
                <a:lnTo>
                  <a:pt x="1652161" y="61227"/>
                </a:lnTo>
                <a:lnTo>
                  <a:pt x="1684444" y="42302"/>
                </a:lnTo>
                <a:lnTo>
                  <a:pt x="1718953" y="25604"/>
                </a:lnTo>
                <a:lnTo>
                  <a:pt x="1752349" y="12245"/>
                </a:lnTo>
                <a:lnTo>
                  <a:pt x="1786858" y="33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Man taking adhesive note from a glass wall in an office">
            <a:extLst>
              <a:ext uri="{FF2B5EF4-FFF2-40B4-BE49-F238E27FC236}">
                <a16:creationId xmlns:a16="http://schemas.microsoft.com/office/drawing/2014/main" id="{DEA5D966-88D5-46C2-A326-701CFCA31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4999" y="4805770"/>
            <a:ext cx="2499853" cy="1668651"/>
          </a:xfrm>
          <a:prstGeom prst="rect">
            <a:avLst/>
          </a:prstGeom>
        </p:spPr>
      </p:pic>
      <p:sp>
        <p:nvSpPr>
          <p:cNvPr id="16" name="Content Placeholder 4">
            <a:extLst>
              <a:ext uri="{FF2B5EF4-FFF2-40B4-BE49-F238E27FC236}">
                <a16:creationId xmlns:a16="http://schemas.microsoft.com/office/drawing/2014/main" id="{C586520E-EE84-4FD9-8457-48839AFF9CC1}"/>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2 of 4</a:t>
            </a:r>
          </a:p>
        </p:txBody>
      </p:sp>
    </p:spTree>
    <p:extLst>
      <p:ext uri="{BB962C8B-B14F-4D97-AF65-F5344CB8AC3E}">
        <p14:creationId xmlns:p14="http://schemas.microsoft.com/office/powerpoint/2010/main" val="106952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8DFF3C0-9A47-4CF8-A908-C79EE032F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1CD191E-4E38-48B5-91B0-A538EEE36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4" name="Freeform 6">
              <a:extLst>
                <a:ext uri="{FF2B5EF4-FFF2-40B4-BE49-F238E27FC236}">
                  <a16:creationId xmlns:a16="http://schemas.microsoft.com/office/drawing/2014/main" id="{610DAD19-A1E9-4929-B76E-E6605D2DB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5" name="Freeform 6">
              <a:extLst>
                <a:ext uri="{FF2B5EF4-FFF2-40B4-BE49-F238E27FC236}">
                  <a16:creationId xmlns:a16="http://schemas.microsoft.com/office/drawing/2014/main" id="{F7DBC290-0F34-425B-B724-341D9697A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1251678" y="643470"/>
            <a:ext cx="6015897" cy="5552131"/>
          </a:xfrm>
        </p:spPr>
        <p:txBody>
          <a:bodyPr numCol="1" spcCol="274320">
            <a:normAutofit lnSpcReduction="10000"/>
          </a:bodyPr>
          <a:lstStyle/>
          <a:p>
            <a:pPr marL="0" indent="0" algn="just">
              <a:buNone/>
            </a:pPr>
            <a:r>
              <a:rPr lang="en-US" sz="1200" dirty="0">
                <a:solidFill>
                  <a:schemeClr val="tx1">
                    <a:alpha val="60000"/>
                  </a:schemeClr>
                </a:solidFill>
              </a:rPr>
              <a:t>	</a:t>
            </a:r>
            <a:r>
              <a:rPr lang="en-US" sz="2000" dirty="0">
                <a:solidFill>
                  <a:schemeClr val="tx1">
                    <a:alpha val="60000"/>
                  </a:schemeClr>
                </a:solidFill>
              </a:rPr>
              <a:t>Jamal mustered the courage to speak to his Director and raise his perception of bias, but the Director told Jamal to “lighten up” and that it was unfair to make such strong allegations of racial prejudice against his supervisor. Jamal then sought the advice of the Office of the Ombudsman and Mediation Services in the face of Sylvie’s seeming racial discrimination and alleged abuse of authority. While the Office of the Ombudsman explained that they could not get involved in formal accountability matters, they helped him evaluate his options, including a mediation between Jamal and Sylvie. After discussing the option with a colleague, Jamal declined the offer, as he felt it was undignified to enter mediation with a person whom he considered to be a racist. While re-affirming that the choice was Jamal’s, the Office of the Ombudsman explained that ensuring accountability could occur through both formal and informal means even if the processes employed by each were quite different.  The Ombudsman’s Office emphasized that choosing the most appropriate path depended upon the situation and the preferences of the person making the decision. </a:t>
            </a:r>
            <a:endParaRPr lang="en-US" sz="1200" dirty="0">
              <a:solidFill>
                <a:schemeClr val="tx1">
                  <a:alpha val="60000"/>
                </a:schemeClr>
              </a:solidFill>
            </a:endParaRPr>
          </a:p>
        </p:txBody>
      </p:sp>
      <p:pic>
        <p:nvPicPr>
          <p:cNvPr id="4" name="Graphic 3" descr="Sign Language">
            <a:extLst>
              <a:ext uri="{FF2B5EF4-FFF2-40B4-BE49-F238E27FC236}">
                <a16:creationId xmlns:a16="http://schemas.microsoft.com/office/drawing/2014/main" id="{3E8E70CE-052C-4C14-B66B-5782CB0FE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962" y="643470"/>
            <a:ext cx="2649006" cy="2649006"/>
          </a:xfrm>
          <a:prstGeom prst="rect">
            <a:avLst/>
          </a:prstGeom>
        </p:spPr>
      </p:pic>
      <p:pic>
        <p:nvPicPr>
          <p:cNvPr id="6" name="Picture 5" descr="Different colored powders">
            <a:extLst>
              <a:ext uri="{FF2B5EF4-FFF2-40B4-BE49-F238E27FC236}">
                <a16:creationId xmlns:a16="http://schemas.microsoft.com/office/drawing/2014/main" id="{3C5EF7BA-B0F7-4EC3-9907-CD0E9BE39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3338" y="3716885"/>
            <a:ext cx="3894254" cy="2346286"/>
          </a:xfrm>
          <a:prstGeom prst="rect">
            <a:avLst/>
          </a:prstGeom>
        </p:spPr>
      </p:pic>
      <p:sp>
        <p:nvSpPr>
          <p:cNvPr id="12" name="Content Placeholder 4">
            <a:extLst>
              <a:ext uri="{FF2B5EF4-FFF2-40B4-BE49-F238E27FC236}">
                <a16:creationId xmlns:a16="http://schemas.microsoft.com/office/drawing/2014/main" id="{7E42BBE8-D569-4318-91D9-874C98B54B6D}"/>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3 of 4</a:t>
            </a:r>
          </a:p>
        </p:txBody>
      </p:sp>
    </p:spTree>
    <p:extLst>
      <p:ext uri="{BB962C8B-B14F-4D97-AF65-F5344CB8AC3E}">
        <p14:creationId xmlns:p14="http://schemas.microsoft.com/office/powerpoint/2010/main" val="1197975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22">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7" name="Isosceles Triangle 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24">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643468" y="1002082"/>
            <a:ext cx="6901193" cy="5174881"/>
          </a:xfrm>
        </p:spPr>
        <p:txBody>
          <a:bodyPr numCol="1" spcCol="274320">
            <a:normAutofit/>
          </a:bodyPr>
          <a:lstStyle/>
          <a:p>
            <a:pPr marL="0" indent="0">
              <a:buNone/>
            </a:pPr>
            <a:r>
              <a:rPr lang="en-US" sz="2000" dirty="0"/>
              <a:t>	When Jamal approached his staff representatives, they offered to help him file a formal complaint under ST/SGB/2019/8, though they alerted him to the risk of retaliation. He had second thoughts, fearing that standing up for his principles could put his career at risk. </a:t>
            </a:r>
          </a:p>
          <a:p>
            <a:pPr marL="0" indent="0">
              <a:buNone/>
            </a:pPr>
            <a:r>
              <a:rPr lang="en-US" sz="2000" dirty="0"/>
              <a:t>	Meanwhile, the mood in the team deteriorated. Jamal was increasingly withdrawn, making a point of replying only to explicit requests and not volunteering any extra information to his colleagues. Other teams and external clients soon began pointing out to Sylvie and her supervisor that the quality of the team’s work seemed to be dropping. Their submissions were often late, and factual errors were found in their coverage of African issues. </a:t>
            </a:r>
          </a:p>
        </p:txBody>
      </p:sp>
      <p:pic>
        <p:nvPicPr>
          <p:cNvPr id="4" name="Graphic 3" descr="Sign Language">
            <a:extLst>
              <a:ext uri="{FF2B5EF4-FFF2-40B4-BE49-F238E27FC236}">
                <a16:creationId xmlns:a16="http://schemas.microsoft.com/office/drawing/2014/main" id="{3E8E70CE-052C-4C14-B66B-5782CB0FEF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9870" y="713127"/>
            <a:ext cx="2635439" cy="2635439"/>
          </a:xfrm>
          <a:prstGeom prst="rect">
            <a:avLst/>
          </a:prstGeom>
        </p:spPr>
      </p:pic>
      <p:sp>
        <p:nvSpPr>
          <p:cNvPr id="39"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ea of hands in the middle">
            <a:extLst>
              <a:ext uri="{FF2B5EF4-FFF2-40B4-BE49-F238E27FC236}">
                <a16:creationId xmlns:a16="http://schemas.microsoft.com/office/drawing/2014/main" id="{006DB9EF-64A4-453E-BFF7-FF986DB0C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870" y="3509433"/>
            <a:ext cx="3428663" cy="2288632"/>
          </a:xfrm>
          <a:prstGeom prst="rect">
            <a:avLst/>
          </a:prstGeom>
        </p:spPr>
      </p:pic>
      <p:sp>
        <p:nvSpPr>
          <p:cNvPr id="12" name="Content Placeholder 4">
            <a:extLst>
              <a:ext uri="{FF2B5EF4-FFF2-40B4-BE49-F238E27FC236}">
                <a16:creationId xmlns:a16="http://schemas.microsoft.com/office/drawing/2014/main" id="{7E42BBE8-D569-4318-91D9-874C98B54B6D}"/>
              </a:ext>
            </a:extLst>
          </p:cNvPr>
          <p:cNvSpPr txBox="1">
            <a:spLocks/>
          </p:cNvSpPr>
          <p:nvPr/>
        </p:nvSpPr>
        <p:spPr>
          <a:xfrm>
            <a:off x="0" y="6469797"/>
            <a:ext cx="1347627" cy="388203"/>
          </a:xfrm>
          <a:prstGeom prst="rect">
            <a:avLst/>
          </a:prstGeom>
        </p:spPr>
        <p:txBody>
          <a:bodyPr vert="horz" lIns="91440" tIns="45720" rIns="91440" bIns="45720" numCol="1" spcCol="2743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FF0000"/>
                </a:solidFill>
              </a:rPr>
              <a:t>Page 4 of 4</a:t>
            </a:r>
          </a:p>
        </p:txBody>
      </p:sp>
    </p:spTree>
    <p:extLst>
      <p:ext uri="{BB962C8B-B14F-4D97-AF65-F5344CB8AC3E}">
        <p14:creationId xmlns:p14="http://schemas.microsoft.com/office/powerpoint/2010/main" val="2059732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3: discussion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285874"/>
          </a:xfrm>
        </p:spPr>
        <p:txBody>
          <a:bodyPr numCol="1" spcCol="274320">
            <a:normAutofit/>
          </a:bodyPr>
          <a:lstStyle/>
          <a:p>
            <a:pPr marL="742950" indent="-742950" algn="just">
              <a:buFont typeface="+mj-lt"/>
              <a:buAutoNum type="arabicPeriod"/>
            </a:pPr>
            <a:r>
              <a:rPr lang="en-US" sz="3800" dirty="0">
                <a:solidFill>
                  <a:schemeClr val="bg1"/>
                </a:solidFill>
              </a:rPr>
              <a:t>Please participate fully in the discussion</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No lecturing allowed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There are no perfect answers, what matters is interaction</a:t>
            </a: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558578" y="0"/>
            <a:ext cx="1590444" cy="1590444"/>
          </a:xfrm>
          <a:prstGeom prst="rect">
            <a:avLst/>
          </a:prstGeom>
        </p:spPr>
      </p:pic>
      <p:pic>
        <p:nvPicPr>
          <p:cNvPr id="6" name="Graphic 5" descr="Lecturer">
            <a:extLst>
              <a:ext uri="{FF2B5EF4-FFF2-40B4-BE49-F238E27FC236}">
                <a16:creationId xmlns:a16="http://schemas.microsoft.com/office/drawing/2014/main" id="{EFF64281-888A-45BA-A57F-EB289E7FC7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4019" y="2417474"/>
            <a:ext cx="1663874" cy="1663874"/>
          </a:xfrm>
          <a:prstGeom prst="rect">
            <a:avLst/>
          </a:prstGeom>
        </p:spPr>
      </p:pic>
      <p:sp>
        <p:nvSpPr>
          <p:cNvPr id="9" name="Flowchart: Connector 8">
            <a:extLst>
              <a:ext uri="{FF2B5EF4-FFF2-40B4-BE49-F238E27FC236}">
                <a16:creationId xmlns:a16="http://schemas.microsoft.com/office/drawing/2014/main" id="{0B138D0B-3F17-4DD2-9651-7812E07939FA}"/>
              </a:ext>
            </a:extLst>
          </p:cNvPr>
          <p:cNvSpPr/>
          <p:nvPr/>
        </p:nvSpPr>
        <p:spPr>
          <a:xfrm>
            <a:off x="5515105" y="2417473"/>
            <a:ext cx="1921702" cy="1853901"/>
          </a:xfrm>
          <a:prstGeom prst="flowChartConnector">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12B3BA-9CAF-421F-95EE-A8CC2B401FDE}"/>
              </a:ext>
            </a:extLst>
          </p:cNvPr>
          <p:cNvCxnSpPr>
            <a:stCxn id="9" idx="7"/>
            <a:endCxn id="9" idx="3"/>
          </p:cNvCxnSpPr>
          <p:nvPr/>
        </p:nvCxnSpPr>
        <p:spPr>
          <a:xfrm flipH="1">
            <a:off x="5796532" y="2688971"/>
            <a:ext cx="1358848" cy="131090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5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3: lessons learnt</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285874"/>
          </a:xfrm>
        </p:spPr>
        <p:txBody>
          <a:bodyPr numCol="1" spcCol="274320">
            <a:normAutofit fontScale="77500" lnSpcReduction="20000"/>
          </a:bodyPr>
          <a:lstStyle/>
          <a:p>
            <a:pPr marL="742950" indent="-742950" algn="just">
              <a:buFont typeface="+mj-lt"/>
              <a:buAutoNum type="arabicPeriod"/>
            </a:pPr>
            <a:r>
              <a:rPr lang="en-US" sz="3800" u="sng" dirty="0">
                <a:solidFill>
                  <a:schemeClr val="bg1"/>
                </a:solidFill>
              </a:rPr>
              <a:t>Managers</a:t>
            </a:r>
            <a:r>
              <a:rPr lang="en-US" sz="3800" dirty="0">
                <a:solidFill>
                  <a:schemeClr val="bg1"/>
                </a:solidFill>
              </a:rPr>
              <a:t> are required to demonstrate United Nations </a:t>
            </a:r>
            <a:r>
              <a:rPr lang="en-US" sz="3800" u="sng" dirty="0">
                <a:solidFill>
                  <a:schemeClr val="bg1"/>
                </a:solidFill>
              </a:rPr>
              <a:t>core values and competencies</a:t>
            </a:r>
            <a:r>
              <a:rPr lang="en-US" sz="3800" dirty="0">
                <a:solidFill>
                  <a:schemeClr val="bg1"/>
                </a:solidFill>
              </a:rPr>
              <a:t>, including respect for diversity. Racial bias in managing staff displays a lack of several United Nations values.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u="sng" dirty="0">
                <a:solidFill>
                  <a:schemeClr val="bg1"/>
                </a:solidFill>
              </a:rPr>
              <a:t>Managers</a:t>
            </a:r>
            <a:r>
              <a:rPr lang="en-US" sz="3800" dirty="0">
                <a:solidFill>
                  <a:schemeClr val="bg1"/>
                </a:solidFill>
              </a:rPr>
              <a:t> can be held </a:t>
            </a:r>
            <a:r>
              <a:rPr lang="en-US" sz="3800" u="sng" dirty="0">
                <a:solidFill>
                  <a:schemeClr val="bg1"/>
                </a:solidFill>
              </a:rPr>
              <a:t>accountable</a:t>
            </a:r>
            <a:r>
              <a:rPr lang="en-US" sz="3800" dirty="0">
                <a:solidFill>
                  <a:schemeClr val="bg1"/>
                </a:solidFill>
              </a:rPr>
              <a:t> for racial bias through the performance evaluation system as well as through the disciplinary process.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u="sng" dirty="0">
                <a:solidFill>
                  <a:schemeClr val="bg1"/>
                </a:solidFill>
              </a:rPr>
              <a:t>Staff members</a:t>
            </a:r>
            <a:r>
              <a:rPr lang="en-US" sz="3800" dirty="0">
                <a:solidFill>
                  <a:schemeClr val="bg1"/>
                </a:solidFill>
              </a:rPr>
              <a:t> complaining of experiencing racial bias from their supervisors may resort to </a:t>
            </a:r>
            <a:r>
              <a:rPr lang="en-US" sz="3800" u="sng" dirty="0">
                <a:solidFill>
                  <a:schemeClr val="bg1"/>
                </a:solidFill>
              </a:rPr>
              <a:t>formal and informal channels</a:t>
            </a:r>
            <a:r>
              <a:rPr lang="en-US" sz="3800" dirty="0">
                <a:solidFill>
                  <a:schemeClr val="bg1"/>
                </a:solidFill>
              </a:rPr>
              <a:t> for a solution. </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u="sng" dirty="0">
                <a:solidFill>
                  <a:schemeClr val="bg1"/>
                </a:solidFill>
              </a:rPr>
              <a:t>Second level managers</a:t>
            </a:r>
            <a:r>
              <a:rPr lang="en-US" sz="3800" dirty="0">
                <a:solidFill>
                  <a:schemeClr val="bg1"/>
                </a:solidFill>
              </a:rPr>
              <a:t> who are notified of racial bias incidents among their supervisees have a duty to </a:t>
            </a:r>
            <a:r>
              <a:rPr lang="en-US" sz="3800" u="sng" dirty="0">
                <a:solidFill>
                  <a:schemeClr val="bg1"/>
                </a:solidFill>
              </a:rPr>
              <a:t>advise the complainant</a:t>
            </a:r>
            <a:r>
              <a:rPr lang="en-US" sz="3800" dirty="0">
                <a:solidFill>
                  <a:schemeClr val="bg1"/>
                </a:solidFill>
              </a:rPr>
              <a:t> of the channels of redress. </a:t>
            </a:r>
          </a:p>
          <a:p>
            <a:pPr marL="742950" indent="-742950" algn="just">
              <a:buFont typeface="+mj-lt"/>
              <a:buAutoNum type="arabicPeriod"/>
            </a:pPr>
            <a:endParaRPr lang="en-US" sz="3800" dirty="0">
              <a:solidFill>
                <a:schemeClr val="bg1"/>
              </a:solidFill>
            </a:endParaRPr>
          </a:p>
        </p:txBody>
      </p:sp>
      <p:pic>
        <p:nvPicPr>
          <p:cNvPr id="3" name="Picture 2">
            <a:extLst>
              <a:ext uri="{FF2B5EF4-FFF2-40B4-BE49-F238E27FC236}">
                <a16:creationId xmlns:a16="http://schemas.microsoft.com/office/drawing/2014/main" id="{F001C6AA-079E-44F1-A204-1A36ABF0D75F}"/>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0558578" y="0"/>
            <a:ext cx="1590444" cy="1590444"/>
          </a:xfrm>
          <a:prstGeom prst="rect">
            <a:avLst/>
          </a:prstGeom>
        </p:spPr>
      </p:pic>
    </p:spTree>
    <p:extLst>
      <p:ext uri="{BB962C8B-B14F-4D97-AF65-F5344CB8AC3E}">
        <p14:creationId xmlns:p14="http://schemas.microsoft.com/office/powerpoint/2010/main" val="153943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Welcome!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Engage. Please participate and ask questions. </a:t>
            </a:r>
          </a:p>
          <a:p>
            <a:r>
              <a:rPr lang="en-US" dirty="0">
                <a:solidFill>
                  <a:schemeClr val="bg1"/>
                </a:solidFill>
              </a:rPr>
              <a:t>If you do not feel comfortable talking in front of others</a:t>
            </a:r>
          </a:p>
          <a:p>
            <a:pPr lvl="1"/>
            <a:r>
              <a:rPr lang="en-US" dirty="0">
                <a:solidFill>
                  <a:schemeClr val="bg1"/>
                </a:solidFill>
              </a:rPr>
              <a:t>Speak to the session leader after this session</a:t>
            </a:r>
          </a:p>
          <a:p>
            <a:pPr lvl="1"/>
            <a:r>
              <a:rPr lang="en-US" dirty="0">
                <a:solidFill>
                  <a:schemeClr val="bg1"/>
                </a:solidFill>
              </a:rPr>
              <a:t>Speak to the Business Transformation and Accountability Division (BTAD) of the Department of Management Strategy, Policy and Compliance (DMSPC) </a:t>
            </a:r>
          </a:p>
          <a:p>
            <a:pPr lvl="1"/>
            <a:r>
              <a:rPr lang="en-US" dirty="0">
                <a:solidFill>
                  <a:schemeClr val="bg1"/>
                </a:solidFill>
              </a:rPr>
              <a:t>Speak to the Ethics Office.  </a:t>
            </a:r>
          </a:p>
          <a:p>
            <a:r>
              <a:rPr lang="en-US" dirty="0">
                <a:solidFill>
                  <a:schemeClr val="bg1"/>
                </a:solidFill>
              </a:rPr>
              <a:t>Other resources</a:t>
            </a:r>
          </a:p>
          <a:p>
            <a:pPr lvl="1"/>
            <a:r>
              <a:rPr lang="en-US" dirty="0">
                <a:solidFill>
                  <a:schemeClr val="bg1"/>
                </a:solidFill>
                <a:hlinkClick r:id="rId3"/>
              </a:rPr>
              <a:t>The Roadmap</a:t>
            </a:r>
            <a:r>
              <a:rPr lang="en-US" dirty="0">
                <a:solidFill>
                  <a:schemeClr val="bg1"/>
                </a:solidFill>
              </a:rPr>
              <a:t> </a:t>
            </a:r>
          </a:p>
          <a:p>
            <a:pPr lvl="1"/>
            <a:r>
              <a:rPr lang="en-US" dirty="0">
                <a:solidFill>
                  <a:schemeClr val="bg1"/>
                </a:solidFill>
                <a:hlinkClick r:id="rId4"/>
              </a:rPr>
              <a:t>Accountability Handbook - United Nations Secretariat</a:t>
            </a:r>
            <a:r>
              <a:rPr lang="en-US" dirty="0">
                <a:solidFill>
                  <a:schemeClr val="bg1"/>
                </a:solidFill>
              </a:rPr>
              <a:t> </a:t>
            </a:r>
            <a:endParaRPr lang="en-US" dirty="0"/>
          </a:p>
        </p:txBody>
      </p:sp>
    </p:spTree>
    <p:extLst>
      <p:ext uri="{BB962C8B-B14F-4D97-AF65-F5344CB8AC3E}">
        <p14:creationId xmlns:p14="http://schemas.microsoft.com/office/powerpoint/2010/main" val="144748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Scenario 3: taking action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151270"/>
          </a:xfrm>
        </p:spPr>
        <p:txBody>
          <a:bodyPr numCol="1" spcCol="274320">
            <a:normAutofit/>
          </a:bodyPr>
          <a:lstStyle/>
          <a:p>
            <a:pPr marL="742950" indent="-742950" algn="just">
              <a:buFont typeface="+mj-lt"/>
              <a:buAutoNum type="arabicPeriod"/>
            </a:pPr>
            <a:r>
              <a:rPr lang="en-US" sz="3800" dirty="0">
                <a:solidFill>
                  <a:schemeClr val="bg1"/>
                </a:solidFill>
              </a:rPr>
              <a:t>Report misconduct, including racial bias, to the appropriate formal and informal channels.</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Report retaliation for reporting misconduct to the Ethics Office.</a:t>
            </a:r>
          </a:p>
          <a:p>
            <a:pPr marL="742950" indent="-742950" algn="just">
              <a:buFont typeface="+mj-lt"/>
              <a:buAutoNum type="arabicPeriod"/>
            </a:pPr>
            <a:endParaRPr lang="en-US" sz="3800" dirty="0">
              <a:solidFill>
                <a:schemeClr val="bg1"/>
              </a:solidFill>
            </a:endParaRPr>
          </a:p>
          <a:p>
            <a:pPr marL="742950" indent="-742950" algn="just">
              <a:buFont typeface="+mj-lt"/>
              <a:buAutoNum type="arabicPeriod"/>
            </a:pPr>
            <a:r>
              <a:rPr lang="en-US" sz="3800" dirty="0">
                <a:solidFill>
                  <a:schemeClr val="bg1"/>
                </a:solidFill>
              </a:rPr>
              <a:t>Managers should take complaints of racial bias seriously and respond to them appropriately. </a:t>
            </a:r>
          </a:p>
          <a:p>
            <a:pPr marL="742950" indent="-742950" algn="just">
              <a:buFont typeface="+mj-lt"/>
              <a:buAutoNum type="arabicPeriod"/>
            </a:pPr>
            <a:endParaRPr lang="en-US" sz="3800" dirty="0">
              <a:solidFill>
                <a:schemeClr val="bg1"/>
              </a:solidFill>
            </a:endParaRPr>
          </a:p>
        </p:txBody>
      </p:sp>
      <p:pic>
        <p:nvPicPr>
          <p:cNvPr id="4" name="Picture 3">
            <a:extLst>
              <a:ext uri="{FF2B5EF4-FFF2-40B4-BE49-F238E27FC236}">
                <a16:creationId xmlns:a16="http://schemas.microsoft.com/office/drawing/2014/main" id="{39A3F556-B657-423D-B3DA-430DC96AB722}"/>
              </a:ext>
            </a:extLst>
          </p:cNvPr>
          <p:cNvPicPr>
            <a:picLocks noChangeAspect="1"/>
          </p:cNvPicPr>
          <p:nvPr/>
        </p:nvPicPr>
        <p:blipFill>
          <a:blip r:embed="rId3">
            <a:duotone>
              <a:schemeClr val="accent1">
                <a:shade val="45000"/>
                <a:satMod val="135000"/>
              </a:schemeClr>
              <a:prstClr val="white"/>
            </a:duotone>
          </a:blip>
          <a:stretch>
            <a:fillRect/>
          </a:stretch>
        </p:blipFill>
        <p:spPr>
          <a:xfrm>
            <a:off x="10561320" y="0"/>
            <a:ext cx="1591056" cy="1591056"/>
          </a:xfrm>
          <a:prstGeom prst="rect">
            <a:avLst/>
          </a:prstGeom>
        </p:spPr>
      </p:pic>
    </p:spTree>
    <p:extLst>
      <p:ext uri="{BB962C8B-B14F-4D97-AF65-F5344CB8AC3E}">
        <p14:creationId xmlns:p14="http://schemas.microsoft.com/office/powerpoint/2010/main" val="166494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normAutofit/>
          </a:bodyPr>
          <a:lstStyle/>
          <a:p>
            <a:r>
              <a:rPr lang="en-US" dirty="0">
                <a:solidFill>
                  <a:schemeClr val="bg1"/>
                </a:solidFill>
              </a:rPr>
              <a:t>In conclusion</a:t>
            </a:r>
          </a:p>
        </p:txBody>
      </p:sp>
      <p:sp>
        <p:nvSpPr>
          <p:cNvPr id="5" name="Content Placeholder 4">
            <a:extLst>
              <a:ext uri="{FF2B5EF4-FFF2-40B4-BE49-F238E27FC236}">
                <a16:creationId xmlns:a16="http://schemas.microsoft.com/office/drawing/2014/main" id="{BD4C1DDA-D8E2-49B2-9AFF-A308DF9775A6}"/>
              </a:ext>
            </a:extLst>
          </p:cNvPr>
          <p:cNvSpPr>
            <a:spLocks noGrp="1"/>
          </p:cNvSpPr>
          <p:nvPr>
            <p:ph idx="1"/>
          </p:nvPr>
        </p:nvSpPr>
        <p:spPr>
          <a:xfrm>
            <a:off x="0" y="1706730"/>
            <a:ext cx="12192000" cy="5151270"/>
          </a:xfrm>
        </p:spPr>
        <p:txBody>
          <a:bodyPr numCol="1" spcCol="274320">
            <a:normAutofit/>
          </a:bodyPr>
          <a:lstStyle/>
          <a:p>
            <a:pPr>
              <a:lnSpc>
                <a:spcPct val="110000"/>
              </a:lnSpc>
            </a:pPr>
            <a:r>
              <a:rPr lang="en-US" sz="2500" dirty="0">
                <a:solidFill>
                  <a:schemeClr val="bg1"/>
                </a:solidFill>
              </a:rPr>
              <a:t>Each of us plays a role in the Accountability System in the United Nations Secretariat to support United Nations ideals and fulfil our mission.</a:t>
            </a:r>
          </a:p>
          <a:p>
            <a:pPr>
              <a:lnSpc>
                <a:spcPct val="110000"/>
              </a:lnSpc>
            </a:pPr>
            <a:endParaRPr lang="en-US" sz="2500" dirty="0">
              <a:solidFill>
                <a:schemeClr val="bg1"/>
              </a:solidFill>
            </a:endParaRPr>
          </a:p>
          <a:p>
            <a:pPr>
              <a:lnSpc>
                <a:spcPct val="110000"/>
              </a:lnSpc>
            </a:pPr>
            <a:r>
              <a:rPr lang="en-US" sz="2500" dirty="0">
                <a:solidFill>
                  <a:schemeClr val="bg1"/>
                </a:solidFill>
              </a:rPr>
              <a:t>If there is an issue you did not feel comfortable talking about in front of others, please </a:t>
            </a:r>
          </a:p>
          <a:p>
            <a:pPr marL="685800" lvl="2">
              <a:lnSpc>
                <a:spcPct val="110000"/>
              </a:lnSpc>
              <a:spcBef>
                <a:spcPts val="1000"/>
              </a:spcBef>
            </a:pPr>
            <a:r>
              <a:rPr lang="en-US" sz="2100" dirty="0">
                <a:solidFill>
                  <a:schemeClr val="bg1"/>
                </a:solidFill>
              </a:rPr>
              <a:t>speak to session leader </a:t>
            </a:r>
            <a:r>
              <a:rPr lang="en-US" sz="2100" u="sng" dirty="0">
                <a:solidFill>
                  <a:schemeClr val="bg1"/>
                </a:solidFill>
              </a:rPr>
              <a:t>OR</a:t>
            </a:r>
          </a:p>
          <a:p>
            <a:pPr marL="685800" lvl="2">
              <a:lnSpc>
                <a:spcPct val="110000"/>
              </a:lnSpc>
              <a:spcBef>
                <a:spcPts val="1000"/>
              </a:spcBef>
            </a:pPr>
            <a:r>
              <a:rPr lang="en-US" sz="2100" dirty="0">
                <a:solidFill>
                  <a:schemeClr val="bg1"/>
                </a:solidFill>
              </a:rPr>
              <a:t>Business Transformation and Accountability Division, DMSPC </a:t>
            </a:r>
            <a:r>
              <a:rPr lang="en-US" sz="2100" u="sng" dirty="0">
                <a:solidFill>
                  <a:schemeClr val="bg1"/>
                </a:solidFill>
              </a:rPr>
              <a:t>OR</a:t>
            </a:r>
          </a:p>
          <a:p>
            <a:pPr marL="685800" lvl="2">
              <a:lnSpc>
                <a:spcPct val="110000"/>
              </a:lnSpc>
              <a:spcBef>
                <a:spcPts val="1000"/>
              </a:spcBef>
            </a:pPr>
            <a:r>
              <a:rPr lang="en-US" sz="2100" dirty="0">
                <a:solidFill>
                  <a:schemeClr val="bg1"/>
                </a:solidFill>
              </a:rPr>
              <a:t>Ethics Office</a:t>
            </a:r>
          </a:p>
          <a:p>
            <a:pPr>
              <a:lnSpc>
                <a:spcPct val="110000"/>
              </a:lnSpc>
            </a:pPr>
            <a:endParaRPr lang="en-US" sz="2500" dirty="0">
              <a:solidFill>
                <a:schemeClr val="bg1"/>
              </a:solidFill>
            </a:endParaRPr>
          </a:p>
          <a:p>
            <a:pPr>
              <a:lnSpc>
                <a:spcPct val="110000"/>
              </a:lnSpc>
            </a:pPr>
            <a:r>
              <a:rPr lang="en-US" sz="2500" dirty="0">
                <a:solidFill>
                  <a:schemeClr val="bg1"/>
                </a:solidFill>
              </a:rPr>
              <a:t>You may also consult </a:t>
            </a:r>
            <a:r>
              <a:rPr lang="en-US" sz="2500" dirty="0">
                <a:solidFill>
                  <a:schemeClr val="bg1"/>
                </a:solidFill>
                <a:hlinkClick r:id="rId3"/>
              </a:rPr>
              <a:t>The Roadmap</a:t>
            </a:r>
            <a:r>
              <a:rPr lang="en-US" sz="2500" dirty="0">
                <a:solidFill>
                  <a:schemeClr val="bg1"/>
                </a:solidFill>
              </a:rPr>
              <a:t>, published by the Ethics Office, which is a guide for those seeking assistance. Feel free to consult the Office’s website for a copy.</a:t>
            </a:r>
          </a:p>
        </p:txBody>
      </p:sp>
    </p:spTree>
    <p:extLst>
      <p:ext uri="{BB962C8B-B14F-4D97-AF65-F5344CB8AC3E}">
        <p14:creationId xmlns:p14="http://schemas.microsoft.com/office/powerpoint/2010/main" val="542994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43D377-E1AA-4EAC-89E0-0F2977563BFC}"/>
              </a:ext>
            </a:extLst>
          </p:cNvPr>
          <p:cNvPicPr>
            <a:picLocks noChangeAspect="1"/>
          </p:cNvPicPr>
          <p:nvPr/>
        </p:nvPicPr>
        <p:blipFill>
          <a:blip r:embed="rId3"/>
          <a:stretch>
            <a:fillRect/>
          </a:stretch>
        </p:blipFill>
        <p:spPr>
          <a:xfrm>
            <a:off x="-38100" y="1812758"/>
            <a:ext cx="12230100" cy="5032384"/>
          </a:xfrm>
          <a:prstGeom prst="rect">
            <a:avLst/>
          </a:prstGeom>
        </p:spPr>
      </p:pic>
      <p:pic>
        <p:nvPicPr>
          <p:cNvPr id="5" name="Picture 4">
            <a:extLst>
              <a:ext uri="{FF2B5EF4-FFF2-40B4-BE49-F238E27FC236}">
                <a16:creationId xmlns:a16="http://schemas.microsoft.com/office/drawing/2014/main" id="{54F40770-39C9-400F-B863-66CAEE72FE99}"/>
              </a:ext>
            </a:extLst>
          </p:cNvPr>
          <p:cNvPicPr>
            <a:picLocks noChangeAspect="1"/>
          </p:cNvPicPr>
          <p:nvPr/>
        </p:nvPicPr>
        <p:blipFill>
          <a:blip r:embed="rId4"/>
          <a:stretch>
            <a:fillRect/>
          </a:stretch>
        </p:blipFill>
        <p:spPr>
          <a:xfrm>
            <a:off x="9877425" y="0"/>
            <a:ext cx="2314575" cy="5478164"/>
          </a:xfrm>
          <a:prstGeom prst="rect">
            <a:avLst/>
          </a:prstGeom>
        </p:spPr>
      </p:pic>
      <p:pic>
        <p:nvPicPr>
          <p:cNvPr id="6" name="Picture 5">
            <a:extLst>
              <a:ext uri="{FF2B5EF4-FFF2-40B4-BE49-F238E27FC236}">
                <a16:creationId xmlns:a16="http://schemas.microsoft.com/office/drawing/2014/main" id="{DF0B5FF2-EF27-4F83-8510-C3C76C69AFBE}"/>
              </a:ext>
            </a:extLst>
          </p:cNvPr>
          <p:cNvPicPr>
            <a:picLocks noChangeAspect="1"/>
          </p:cNvPicPr>
          <p:nvPr/>
        </p:nvPicPr>
        <p:blipFill>
          <a:blip r:embed="rId5"/>
          <a:stretch>
            <a:fillRect/>
          </a:stretch>
        </p:blipFill>
        <p:spPr>
          <a:xfrm>
            <a:off x="-38100" y="0"/>
            <a:ext cx="2452824" cy="5602129"/>
          </a:xfrm>
          <a:prstGeom prst="rect">
            <a:avLst/>
          </a:prstGeom>
        </p:spPr>
      </p:pic>
      <p:pic>
        <p:nvPicPr>
          <p:cNvPr id="8" name="Picture 7">
            <a:extLst>
              <a:ext uri="{FF2B5EF4-FFF2-40B4-BE49-F238E27FC236}">
                <a16:creationId xmlns:a16="http://schemas.microsoft.com/office/drawing/2014/main" id="{67D349FD-A382-4D7A-B13F-8315130F57B9}"/>
              </a:ext>
            </a:extLst>
          </p:cNvPr>
          <p:cNvPicPr>
            <a:picLocks noChangeAspect="1"/>
          </p:cNvPicPr>
          <p:nvPr/>
        </p:nvPicPr>
        <p:blipFill>
          <a:blip r:embed="rId6"/>
          <a:stretch>
            <a:fillRect/>
          </a:stretch>
        </p:blipFill>
        <p:spPr>
          <a:xfrm>
            <a:off x="2200275" y="0"/>
            <a:ext cx="7753350" cy="1812758"/>
          </a:xfrm>
          <a:prstGeom prst="rect">
            <a:avLst/>
          </a:prstGeom>
        </p:spPr>
      </p:pic>
      <p:sp>
        <p:nvSpPr>
          <p:cNvPr id="2" name="Rectangle 1">
            <a:extLst>
              <a:ext uri="{FF2B5EF4-FFF2-40B4-BE49-F238E27FC236}">
                <a16:creationId xmlns:a16="http://schemas.microsoft.com/office/drawing/2014/main" id="{4FD8ED3A-E726-4A6F-AB32-DDDD3B919025}"/>
              </a:ext>
            </a:extLst>
          </p:cNvPr>
          <p:cNvSpPr/>
          <p:nvPr/>
        </p:nvSpPr>
        <p:spPr>
          <a:xfrm>
            <a:off x="3176337" y="288758"/>
            <a:ext cx="5871410" cy="1219200"/>
          </a:xfrm>
          <a:prstGeom prst="rect">
            <a:avLst/>
          </a:prstGeom>
          <a:gradFill flip="none" rotWithShape="1">
            <a:gsLst>
              <a:gs pos="88000">
                <a:srgbClr val="6A99E1">
                  <a:alpha val="0"/>
                </a:srgbClr>
              </a:gs>
              <a:gs pos="54000">
                <a:srgbClr val="4472C4"/>
              </a:gs>
              <a:gs pos="0">
                <a:srgbClr val="4472C4"/>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68F28"/>
                </a:solidFill>
                <a:latin typeface="Calibri Light" panose="020F0302020204030204"/>
                <a:ea typeface="+mj-ea"/>
                <a:cs typeface="+mj-cs"/>
              </a:rPr>
              <a:t>Before you go …</a:t>
            </a:r>
            <a:endParaRPr lang="en-GB" b="1" dirty="0">
              <a:solidFill>
                <a:srgbClr val="F68F28"/>
              </a:solidFill>
            </a:endParaRPr>
          </a:p>
        </p:txBody>
      </p:sp>
      <p:sp>
        <p:nvSpPr>
          <p:cNvPr id="9" name="Rectangle 8">
            <a:extLst>
              <a:ext uri="{FF2B5EF4-FFF2-40B4-BE49-F238E27FC236}">
                <a16:creationId xmlns:a16="http://schemas.microsoft.com/office/drawing/2014/main" id="{4F1AF4C2-974C-4BAA-9DDC-29EF6AFF38D2}"/>
              </a:ext>
            </a:extLst>
          </p:cNvPr>
          <p:cNvSpPr/>
          <p:nvPr/>
        </p:nvSpPr>
        <p:spPr>
          <a:xfrm>
            <a:off x="532095" y="1554878"/>
            <a:ext cx="11127810" cy="4940858"/>
          </a:xfrm>
          <a:prstGeom prst="rect">
            <a:avLst/>
          </a:prstGeom>
          <a:gradFill>
            <a:gsLst>
              <a:gs pos="100000">
                <a:srgbClr val="4472C4">
                  <a:alpha val="0"/>
                </a:srgbClr>
              </a:gs>
              <a:gs pos="80000">
                <a:srgbClr val="4472C4"/>
              </a:gs>
              <a:gs pos="0">
                <a:srgbClr val="4472C4"/>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Calibri Light" panose="020F0302020204030204"/>
                <a:ea typeface="+mj-ea"/>
                <a:cs typeface="+mj-cs"/>
              </a:rPr>
              <a:t>For more information, or to comment, contact:</a:t>
            </a:r>
          </a:p>
          <a:p>
            <a:pPr algn="ctr"/>
            <a:r>
              <a:rPr lang="en-US" sz="2800" b="1" dirty="0">
                <a:solidFill>
                  <a:prstClr val="white"/>
                </a:solidFill>
                <a:latin typeface="Calibri Light" panose="020F0302020204030204"/>
                <a:ea typeface="+mj-ea"/>
                <a:cs typeface="+mj-cs"/>
              </a:rPr>
              <a:t>United Nations Ethics Office</a:t>
            </a:r>
          </a:p>
          <a:p>
            <a:pPr algn="ctr"/>
            <a:r>
              <a:rPr lang="en-US" sz="2800" b="1" dirty="0">
                <a:solidFill>
                  <a:prstClr val="white"/>
                </a:solidFill>
                <a:latin typeface="Calibri Light" panose="020F0302020204030204"/>
                <a:ea typeface="+mj-ea"/>
                <a:cs typeface="+mj-cs"/>
              </a:rPr>
              <a:t>www.un.org/en/ethics</a:t>
            </a:r>
          </a:p>
          <a:p>
            <a:pPr algn="ctr"/>
            <a:r>
              <a:rPr lang="en-US" sz="2800" b="1" dirty="0">
                <a:solidFill>
                  <a:prstClr val="white"/>
                </a:solidFill>
                <a:latin typeface="Calibri Light" panose="020F0302020204030204"/>
                <a:ea typeface="+mj-ea"/>
                <a:cs typeface="+mj-cs"/>
              </a:rPr>
              <a:t>(Available via iSeek or the public United Nations site)</a:t>
            </a:r>
          </a:p>
          <a:p>
            <a:pPr algn="ctr"/>
            <a:r>
              <a:rPr lang="en-US" sz="2800" b="1" dirty="0">
                <a:solidFill>
                  <a:prstClr val="white"/>
                </a:solidFill>
                <a:latin typeface="Calibri Light" panose="020F0302020204030204"/>
                <a:ea typeface="+mj-ea"/>
                <a:cs typeface="+mj-cs"/>
              </a:rPr>
              <a:t>Email : ethicsoffice@un.org</a:t>
            </a:r>
          </a:p>
          <a:p>
            <a:pPr algn="ctr"/>
            <a:r>
              <a:rPr lang="en-US" sz="2800" b="1" dirty="0">
                <a:solidFill>
                  <a:prstClr val="white"/>
                </a:solidFill>
                <a:latin typeface="Calibri Light" panose="020F0302020204030204"/>
                <a:ea typeface="+mj-ea"/>
                <a:cs typeface="+mj-cs"/>
              </a:rPr>
              <a:t>Phone +1-917-367-9858</a:t>
            </a:r>
          </a:p>
          <a:p>
            <a:pPr algn="ctr"/>
            <a:r>
              <a:rPr lang="en-US" sz="2800" b="1" dirty="0">
                <a:solidFill>
                  <a:prstClr val="white"/>
                </a:solidFill>
                <a:latin typeface="Calibri Light" panose="020F0302020204030204"/>
                <a:ea typeface="+mj-ea"/>
                <a:cs typeface="+mj-cs"/>
              </a:rPr>
              <a:t>Fax +1-917-367-9861</a:t>
            </a:r>
          </a:p>
          <a:p>
            <a:pPr algn="ctr"/>
            <a:r>
              <a:rPr lang="en-US" sz="2800" b="1" dirty="0">
                <a:solidFill>
                  <a:prstClr val="white"/>
                </a:solidFill>
                <a:latin typeface="Calibri Light" panose="020F0302020204030204"/>
                <a:ea typeface="+mj-ea"/>
                <a:cs typeface="+mj-cs"/>
              </a:rPr>
              <a:t>Also, please consult these resources, available on our website:</a:t>
            </a:r>
          </a:p>
          <a:p>
            <a:pPr algn="ctr"/>
            <a:r>
              <a:rPr lang="en-US" sz="2800" b="1" dirty="0">
                <a:solidFill>
                  <a:prstClr val="white"/>
                </a:solidFill>
                <a:latin typeface="Calibri Light" panose="020F0302020204030204"/>
                <a:ea typeface="+mj-ea"/>
                <a:cs typeface="+mj-cs"/>
              </a:rPr>
              <a:t>Putting Ethics to Work: A Guide for UN Staff</a:t>
            </a:r>
          </a:p>
          <a:p>
            <a:pPr algn="ctr"/>
            <a:r>
              <a:rPr lang="en-US" sz="2800" b="1" dirty="0">
                <a:solidFill>
                  <a:prstClr val="white"/>
                </a:solidFill>
                <a:latin typeface="Calibri Light" panose="020F0302020204030204"/>
                <a:ea typeface="+mj-ea"/>
                <a:cs typeface="+mj-cs"/>
              </a:rPr>
              <a:t>The Roadmap: A Staff Member’s Guide to Finding the Right Place</a:t>
            </a:r>
          </a:p>
        </p:txBody>
      </p:sp>
    </p:spTree>
    <p:extLst>
      <p:ext uri="{BB962C8B-B14F-4D97-AF65-F5344CB8AC3E}">
        <p14:creationId xmlns:p14="http://schemas.microsoft.com/office/powerpoint/2010/main" val="148516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Welcome!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The Ethics Office and DMSPC/BTAD have developed materials for discussion. UNSU contributed a scenario on accountability for racial bias.</a:t>
            </a:r>
          </a:p>
          <a:p>
            <a:r>
              <a:rPr lang="en-US" dirty="0">
                <a:solidFill>
                  <a:schemeClr val="bg1"/>
                </a:solidFill>
              </a:rPr>
              <a:t>Discussions will start from supervisors to direct supervisees and so on</a:t>
            </a:r>
          </a:p>
          <a:p>
            <a:r>
              <a:rPr lang="en-US" dirty="0">
                <a:solidFill>
                  <a:schemeClr val="bg1"/>
                </a:solidFill>
              </a:rPr>
              <a:t>Today’s discussion overview</a:t>
            </a:r>
          </a:p>
          <a:p>
            <a:pPr marL="971550" lvl="1" indent="-514350">
              <a:buFont typeface="+mj-lt"/>
              <a:buAutoNum type="arabicPeriod"/>
            </a:pPr>
            <a:r>
              <a:rPr lang="en-US" dirty="0">
                <a:solidFill>
                  <a:schemeClr val="bg1"/>
                </a:solidFill>
              </a:rPr>
              <a:t>Personal example about an encounter with the Accountability System in the UN Secretariat</a:t>
            </a:r>
          </a:p>
          <a:p>
            <a:pPr marL="971550" lvl="1" indent="-514350">
              <a:buFont typeface="+mj-lt"/>
              <a:buAutoNum type="arabicPeriod"/>
            </a:pPr>
            <a:r>
              <a:rPr lang="en-US" dirty="0">
                <a:solidFill>
                  <a:schemeClr val="bg1"/>
                </a:solidFill>
              </a:rPr>
              <a:t>Discussion of two to three scenarios </a:t>
            </a:r>
          </a:p>
          <a:p>
            <a:pPr marL="971550" lvl="1" indent="-514350">
              <a:buFont typeface="+mj-lt"/>
              <a:buAutoNum type="arabicPeriod"/>
            </a:pPr>
            <a:r>
              <a:rPr lang="en-US" dirty="0">
                <a:solidFill>
                  <a:schemeClr val="bg1"/>
                </a:solidFill>
              </a:rPr>
              <a:t>Summary</a:t>
            </a:r>
          </a:p>
          <a:p>
            <a:endParaRPr lang="en-US" dirty="0">
              <a:solidFill>
                <a:schemeClr val="bg1"/>
              </a:solidFill>
            </a:endParaRP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1347208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Opening activity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Here is a personal story about a time I faced a situation involving the Accountability System in the Secretariat in my own professional experience …</a:t>
            </a:r>
          </a:p>
          <a:p>
            <a:endParaRPr lang="en-US" dirty="0">
              <a:solidFill>
                <a:schemeClr val="bg1"/>
              </a:solidFill>
            </a:endParaRP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148334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4000">
              <a:srgbClr val="5B92E5"/>
            </a:gs>
            <a:gs pos="21500">
              <a:srgbClr val="F68F28"/>
            </a:gs>
            <a:gs pos="0">
              <a:srgbClr val="F68F2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Opening activity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What key factors are involved in the situation described?</a:t>
            </a:r>
          </a:p>
          <a:p>
            <a:r>
              <a:rPr lang="en-US" dirty="0">
                <a:solidFill>
                  <a:schemeClr val="bg1"/>
                </a:solidFill>
              </a:rPr>
              <a:t>What guidance does the Organization provide to help us in such situations?</a:t>
            </a:r>
          </a:p>
          <a:p>
            <a:r>
              <a:rPr lang="en-US" dirty="0">
                <a:solidFill>
                  <a:schemeClr val="bg1"/>
                </a:solidFill>
              </a:rPr>
              <a:t>Do you see any other potential consequences, both negative and positive?</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182959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Introduction to accountability scenarios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The two scenarios we will read today relate to the Accountability System in the United Nations Secretariat.  </a:t>
            </a:r>
          </a:p>
          <a:p>
            <a:r>
              <a:rPr lang="en-US" dirty="0">
                <a:solidFill>
                  <a:schemeClr val="bg1"/>
                </a:solidFill>
              </a:rPr>
              <a:t>If there is time left, we will discuss the third.  </a:t>
            </a:r>
          </a:p>
          <a:p>
            <a:r>
              <a:rPr lang="en-US" dirty="0">
                <a:solidFill>
                  <a:schemeClr val="bg1"/>
                </a:solidFill>
              </a:rPr>
              <a:t>Each scenario contains different issues interfacing the Accountability System for us to identify and discuss.</a:t>
            </a:r>
          </a:p>
          <a:p>
            <a:r>
              <a:rPr lang="en-US" dirty="0">
                <a:solidFill>
                  <a:schemeClr val="bg1"/>
                </a:solidFill>
              </a:rPr>
              <a:t>First, let us explore the United Nations definition of accountability.</a:t>
            </a:r>
          </a:p>
          <a:p>
            <a:endParaRPr lang="en-US" dirty="0">
              <a:solidFill>
                <a:schemeClr val="bg1"/>
              </a:solidFill>
            </a:endParaRP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225657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Introduction to accountability scenarios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a:xfrm>
            <a:off x="838200" y="1825624"/>
            <a:ext cx="10515600" cy="5032375"/>
          </a:xfrm>
        </p:spPr>
        <p:txBody>
          <a:bodyPr>
            <a:normAutofit fontScale="92500" lnSpcReduction="20000"/>
          </a:bodyPr>
          <a:lstStyle/>
          <a:p>
            <a:pPr marL="0" indent="0" algn="ctr">
              <a:buNone/>
            </a:pPr>
            <a:r>
              <a:rPr lang="en-US" i="1" dirty="0">
                <a:solidFill>
                  <a:schemeClr val="bg1"/>
                </a:solidFill>
              </a:rPr>
              <a:t>“The obligation of the Secretariat and its staff members to be answerable for all decisions made and actions taken by them, and to be responsible for </a:t>
            </a:r>
            <a:r>
              <a:rPr lang="en-GB" i="1" dirty="0">
                <a:solidFill>
                  <a:schemeClr val="bg1"/>
                </a:solidFill>
              </a:rPr>
              <a:t>honouring</a:t>
            </a:r>
            <a:r>
              <a:rPr lang="en-US" i="1" dirty="0">
                <a:solidFill>
                  <a:schemeClr val="bg1"/>
                </a:solidFill>
              </a:rPr>
              <a:t> their commitments, without qualification or exception.</a:t>
            </a:r>
          </a:p>
          <a:p>
            <a:pPr algn="ctr"/>
            <a:r>
              <a:rPr lang="en-US" i="1" dirty="0">
                <a:solidFill>
                  <a:schemeClr val="bg1"/>
                </a:solidFill>
              </a:rPr>
              <a:t>Accountability includes </a:t>
            </a:r>
            <a:r>
              <a:rPr lang="en-US" i="1" u="sng" dirty="0">
                <a:solidFill>
                  <a:schemeClr val="bg1"/>
                </a:solidFill>
              </a:rPr>
              <a:t>achieving objectives and high-quality results</a:t>
            </a:r>
            <a:r>
              <a:rPr lang="en-US" i="1" dirty="0">
                <a:solidFill>
                  <a:schemeClr val="bg1"/>
                </a:solidFill>
              </a:rPr>
              <a:t> in a timely and cost-effective manner, in fully </a:t>
            </a:r>
            <a:r>
              <a:rPr lang="en-US" i="1" u="sng" dirty="0">
                <a:solidFill>
                  <a:schemeClr val="bg1"/>
                </a:solidFill>
              </a:rPr>
              <a:t>implementing and delivering on all mandates to the Secretariat</a:t>
            </a:r>
            <a:r>
              <a:rPr lang="en-US" i="1" dirty="0">
                <a:solidFill>
                  <a:schemeClr val="bg1"/>
                </a:solidFill>
              </a:rPr>
              <a:t> approved by the United Nations intergovernmental bodies and other subsidiary organs established by them in </a:t>
            </a:r>
            <a:r>
              <a:rPr lang="en-US" i="1" u="sng" dirty="0">
                <a:solidFill>
                  <a:schemeClr val="bg1"/>
                </a:solidFill>
              </a:rPr>
              <a:t>compliance with all resolutions, regulations, rules and ethical standards</a:t>
            </a:r>
            <a:r>
              <a:rPr lang="en-US" i="1" dirty="0">
                <a:solidFill>
                  <a:schemeClr val="bg1"/>
                </a:solidFill>
              </a:rPr>
              <a:t>; truthful, objective, accurate and timely </a:t>
            </a:r>
            <a:r>
              <a:rPr lang="en-US" i="1" u="sng" dirty="0">
                <a:solidFill>
                  <a:schemeClr val="bg1"/>
                </a:solidFill>
              </a:rPr>
              <a:t>reporting on performance results and responsible stewardship of funds and resources</a:t>
            </a:r>
            <a:r>
              <a:rPr lang="en-US" i="1" dirty="0">
                <a:solidFill>
                  <a:schemeClr val="bg1"/>
                </a:solidFill>
              </a:rPr>
              <a:t>; all aspects of performance, including a clearly defined system of rewards and sanctions; and with </a:t>
            </a:r>
            <a:r>
              <a:rPr lang="en-US" i="1" u="sng" dirty="0">
                <a:solidFill>
                  <a:schemeClr val="bg1"/>
                </a:solidFill>
              </a:rPr>
              <a:t>due recognition to the important role of the oversight bodies</a:t>
            </a:r>
            <a:r>
              <a:rPr lang="en-US" i="1" dirty="0">
                <a:solidFill>
                  <a:schemeClr val="bg1"/>
                </a:solidFill>
              </a:rPr>
              <a:t> and in full compliance with accepted recommendations. ”</a:t>
            </a:r>
          </a:p>
          <a:p>
            <a:pPr marL="0" indent="0">
              <a:buNone/>
            </a:pPr>
            <a:endParaRPr lang="en-US" dirty="0">
              <a:solidFill>
                <a:schemeClr val="bg1"/>
              </a:solidFill>
            </a:endParaRPr>
          </a:p>
          <a:p>
            <a:pPr marL="0" indent="0">
              <a:buNone/>
            </a:pPr>
            <a:r>
              <a:rPr lang="en-US" dirty="0">
                <a:solidFill>
                  <a:schemeClr val="bg1"/>
                </a:solidFill>
              </a:rPr>
              <a:t>Paragraph 8, A/RES/64/259 (29 March 2010)</a:t>
            </a: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67560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4000">
              <a:srgbClr val="F68F28"/>
            </a:gs>
            <a:gs pos="21500">
              <a:srgbClr val="5B92E5"/>
            </a:gs>
            <a:gs pos="0">
              <a:srgbClr val="5B92E5">
                <a:alpha val="40000"/>
              </a:srgb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54B4F-0C21-4F95-B2F4-1F76F7194876}"/>
              </a:ext>
            </a:extLst>
          </p:cNvPr>
          <p:cNvSpPr>
            <a:spLocks noGrp="1"/>
          </p:cNvSpPr>
          <p:nvPr>
            <p:ph type="title"/>
          </p:nvPr>
        </p:nvSpPr>
        <p:spPr>
          <a:xfrm>
            <a:off x="838200" y="381167"/>
            <a:ext cx="10515600" cy="1325563"/>
          </a:xfrm>
        </p:spPr>
        <p:txBody>
          <a:bodyPr/>
          <a:lstStyle/>
          <a:p>
            <a:r>
              <a:rPr lang="en-US" dirty="0">
                <a:solidFill>
                  <a:schemeClr val="bg1"/>
                </a:solidFill>
              </a:rPr>
              <a:t>Introduction to accountability scenarios </a:t>
            </a:r>
          </a:p>
        </p:txBody>
      </p:sp>
      <p:sp>
        <p:nvSpPr>
          <p:cNvPr id="3" name="Content Placeholder 2">
            <a:extLst>
              <a:ext uri="{FF2B5EF4-FFF2-40B4-BE49-F238E27FC236}">
                <a16:creationId xmlns:a16="http://schemas.microsoft.com/office/drawing/2014/main" id="{987D4650-F5B4-450F-A754-01E0CA7B9B4D}"/>
              </a:ext>
            </a:extLst>
          </p:cNvPr>
          <p:cNvSpPr>
            <a:spLocks noGrp="1"/>
          </p:cNvSpPr>
          <p:nvPr>
            <p:ph idx="1"/>
          </p:nvPr>
        </p:nvSpPr>
        <p:spPr/>
        <p:txBody>
          <a:bodyPr>
            <a:normAutofit/>
          </a:bodyPr>
          <a:lstStyle/>
          <a:p>
            <a:r>
              <a:rPr lang="en-US" dirty="0">
                <a:solidFill>
                  <a:schemeClr val="bg1"/>
                </a:solidFill>
              </a:rPr>
              <a:t>We are accountable for:</a:t>
            </a:r>
          </a:p>
          <a:p>
            <a:pPr lvl="1"/>
            <a:r>
              <a:rPr lang="en-US" dirty="0">
                <a:solidFill>
                  <a:schemeClr val="bg1"/>
                </a:solidFill>
              </a:rPr>
              <a:t>achieving objectives and high-quality results</a:t>
            </a:r>
          </a:p>
          <a:p>
            <a:pPr lvl="1"/>
            <a:r>
              <a:rPr lang="en-US" dirty="0">
                <a:solidFill>
                  <a:schemeClr val="bg1"/>
                </a:solidFill>
              </a:rPr>
              <a:t>implementing and delivering on all mandates to the Secretariat</a:t>
            </a:r>
          </a:p>
          <a:p>
            <a:pPr lvl="1"/>
            <a:r>
              <a:rPr lang="en-US" dirty="0">
                <a:solidFill>
                  <a:schemeClr val="bg1"/>
                </a:solidFill>
              </a:rPr>
              <a:t>working in compliance with all resolutions, regulations, rules and ethical standards</a:t>
            </a:r>
          </a:p>
          <a:p>
            <a:pPr lvl="1"/>
            <a:r>
              <a:rPr lang="en-US" dirty="0">
                <a:solidFill>
                  <a:schemeClr val="bg1"/>
                </a:solidFill>
              </a:rPr>
              <a:t>reporting on performance results and responsible stewardship of funds and resources</a:t>
            </a:r>
          </a:p>
          <a:p>
            <a:pPr lvl="1"/>
            <a:r>
              <a:rPr lang="en-US" dirty="0">
                <a:solidFill>
                  <a:schemeClr val="bg1"/>
                </a:solidFill>
              </a:rPr>
              <a:t>due recognition of the important role of oversight bodies</a:t>
            </a:r>
          </a:p>
          <a:p>
            <a:pPr marL="0" indent="0">
              <a:buNone/>
            </a:pPr>
            <a:endParaRPr lang="en-US" dirty="0"/>
          </a:p>
        </p:txBody>
      </p:sp>
    </p:spTree>
    <p:extLst>
      <p:ext uri="{BB962C8B-B14F-4D97-AF65-F5344CB8AC3E}">
        <p14:creationId xmlns:p14="http://schemas.microsoft.com/office/powerpoint/2010/main" val="6100691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FC40F4A94FBE46AA35C4E547749382" ma:contentTypeVersion="12" ma:contentTypeDescription="Create a new document." ma:contentTypeScope="" ma:versionID="b2b7ce8684d7f4284efee3337d40a835">
  <xsd:schema xmlns:xsd="http://www.w3.org/2001/XMLSchema" xmlns:xs="http://www.w3.org/2001/XMLSchema" xmlns:p="http://schemas.microsoft.com/office/2006/metadata/properties" xmlns:ns2="61eb470e-1a82-429e-8299-ea67b804f197" xmlns:ns3="cf6b5686-4118-47b9-9072-8853c5a958d5" targetNamespace="http://schemas.microsoft.com/office/2006/metadata/properties" ma:root="true" ma:fieldsID="35eef42f3efd9e0476cb25cc1c684b05" ns2:_="" ns3:_="">
    <xsd:import namespace="61eb470e-1a82-429e-8299-ea67b804f197"/>
    <xsd:import namespace="cf6b5686-4118-47b9-9072-8853c5a958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b470e-1a82-429e-8299-ea67b804f1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b5686-4118-47b9-9072-8853c5a958d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9959F1-3C2E-43D5-B496-91599CDA5E12}">
  <ds:schemaRefs>
    <ds:schemaRef ds:uri="http://purl.org/dc/terms/"/>
    <ds:schemaRef ds:uri="http://schemas.openxmlformats.org/package/2006/metadata/core-properties"/>
    <ds:schemaRef ds:uri="61eb470e-1a82-429e-8299-ea67b804f197"/>
    <ds:schemaRef ds:uri="http://schemas.microsoft.com/office/2006/documentManagement/types"/>
    <ds:schemaRef ds:uri="http://schemas.microsoft.com/office/infopath/2007/PartnerControls"/>
    <ds:schemaRef ds:uri="http://purl.org/dc/elements/1.1/"/>
    <ds:schemaRef ds:uri="http://schemas.microsoft.com/office/2006/metadata/properties"/>
    <ds:schemaRef ds:uri="cf6b5686-4118-47b9-9072-8853c5a958d5"/>
    <ds:schemaRef ds:uri="http://www.w3.org/XML/1998/namespace"/>
    <ds:schemaRef ds:uri="http://purl.org/dc/dcmitype/"/>
  </ds:schemaRefs>
</ds:datastoreItem>
</file>

<file path=customXml/itemProps2.xml><?xml version="1.0" encoding="utf-8"?>
<ds:datastoreItem xmlns:ds="http://schemas.openxmlformats.org/officeDocument/2006/customXml" ds:itemID="{44AFFB7C-19C0-4951-A494-18A634086E72}">
  <ds:schemaRefs>
    <ds:schemaRef ds:uri="http://schemas.microsoft.com/sharepoint/v3/contenttype/forms"/>
  </ds:schemaRefs>
</ds:datastoreItem>
</file>

<file path=customXml/itemProps3.xml><?xml version="1.0" encoding="utf-8"?>
<ds:datastoreItem xmlns:ds="http://schemas.openxmlformats.org/officeDocument/2006/customXml" ds:itemID="{B50D5135-3F96-466A-A388-67FD8AC1F7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eb470e-1a82-429e-8299-ea67b804f197"/>
    <ds:schemaRef ds:uri="cf6b5686-4118-47b9-9072-8853c5a958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1589</TotalTime>
  <Words>10382</Words>
  <Application>Microsoft Office PowerPoint</Application>
  <PresentationFormat>Widescreen</PresentationFormat>
  <Paragraphs>589</Paragraphs>
  <Slides>32</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Light</vt:lpstr>
      <vt:lpstr>Century Gothic</vt:lpstr>
      <vt:lpstr>Courier New</vt:lpstr>
      <vt:lpstr>Garamond</vt:lpstr>
      <vt:lpstr>Wingdings</vt:lpstr>
      <vt:lpstr>Office Theme</vt:lpstr>
      <vt:lpstr>PowerPoint Presentation</vt:lpstr>
      <vt:lpstr>Welcome! </vt:lpstr>
      <vt:lpstr>Welcome! </vt:lpstr>
      <vt:lpstr>Welcome! </vt:lpstr>
      <vt:lpstr>Opening activity </vt:lpstr>
      <vt:lpstr>Opening activity </vt:lpstr>
      <vt:lpstr>Introduction to accountability scenarios </vt:lpstr>
      <vt:lpstr>Introduction to accountability scenarios </vt:lpstr>
      <vt:lpstr>Introduction to accountability scenarios </vt:lpstr>
      <vt:lpstr>Introduction to accountability scenarios </vt:lpstr>
      <vt:lpstr>Introduction to accountability scenarios </vt:lpstr>
      <vt:lpstr>Scenario 1: A decision taken in the best interest of the organization turned wrong</vt:lpstr>
      <vt:lpstr>PowerPoint Presentation</vt:lpstr>
      <vt:lpstr>PowerPoint Presentation</vt:lpstr>
      <vt:lpstr>Scenario 1: discussion</vt:lpstr>
      <vt:lpstr>Scenario 1: lessons learnt</vt:lpstr>
      <vt:lpstr>Scenario 1: taking action</vt:lpstr>
      <vt:lpstr>Scenario 2: Honouring our commitments and delivering results under difficult circumstances</vt:lpstr>
      <vt:lpstr>PowerPoint Presentation</vt:lpstr>
      <vt:lpstr>PowerPoint Presentation</vt:lpstr>
      <vt:lpstr>Scenario 2: discussion</vt:lpstr>
      <vt:lpstr>Scenario 2: lessons learnt</vt:lpstr>
      <vt:lpstr>Scenario 2: taking action</vt:lpstr>
      <vt:lpstr>Scenario 3: Accountability for racial bias</vt:lpstr>
      <vt:lpstr>PowerPoint Presentation</vt:lpstr>
      <vt:lpstr>PowerPoint Presentation</vt:lpstr>
      <vt:lpstr>PowerPoint Presentation</vt:lpstr>
      <vt:lpstr>Scenario 3: discussion</vt:lpstr>
      <vt:lpstr>Scenario 3: lessons learnt</vt:lpstr>
      <vt:lpstr>Scenario 3: taking action</vt:lpstr>
      <vt:lpstr>In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Saukila</dc:creator>
  <cp:lastModifiedBy>Paul Saukila</cp:lastModifiedBy>
  <cp:revision>8</cp:revision>
  <dcterms:created xsi:type="dcterms:W3CDTF">2021-05-24T21:49:01Z</dcterms:created>
  <dcterms:modified xsi:type="dcterms:W3CDTF">2021-08-16T19:03:36Z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0x01010075FC40F4A94FBE46AA35C4E547749382</vt:lpwstr>
  </property>
</Properties>
</file>